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1" r:id="rId4"/>
    <p:sldMasterId id="2147484290" r:id="rId5"/>
    <p:sldMasterId id="2147484268" r:id="rId6"/>
    <p:sldMasterId id="2147484246" r:id="rId7"/>
    <p:sldMasterId id="2147484330" r:id="rId8"/>
  </p:sldMasterIdLst>
  <p:notesMasterIdLst>
    <p:notesMasterId r:id="rId31"/>
  </p:notesMasterIdLst>
  <p:handoutMasterIdLst>
    <p:handoutMasterId r:id="rId32"/>
  </p:handoutMasterIdLst>
  <p:sldIdLst>
    <p:sldId id="256" r:id="rId9"/>
    <p:sldId id="366" r:id="rId10"/>
    <p:sldId id="380" r:id="rId11"/>
    <p:sldId id="382" r:id="rId12"/>
    <p:sldId id="379" r:id="rId13"/>
    <p:sldId id="381" r:id="rId14"/>
    <p:sldId id="388" r:id="rId15"/>
    <p:sldId id="389" r:id="rId16"/>
    <p:sldId id="390" r:id="rId17"/>
    <p:sldId id="391" r:id="rId18"/>
    <p:sldId id="383" r:id="rId19"/>
    <p:sldId id="384" r:id="rId20"/>
    <p:sldId id="385" r:id="rId21"/>
    <p:sldId id="386" r:id="rId22"/>
    <p:sldId id="387" r:id="rId23"/>
    <p:sldId id="393" r:id="rId24"/>
    <p:sldId id="394" r:id="rId25"/>
    <p:sldId id="392" r:id="rId26"/>
    <p:sldId id="396" r:id="rId27"/>
    <p:sldId id="397" r:id="rId28"/>
    <p:sldId id="395" r:id="rId29"/>
    <p:sldId id="372" r:id="rId30"/>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000000"/>
    <a:srgbClr val="969696"/>
    <a:srgbClr val="002050"/>
    <a:srgbClr val="442359"/>
    <a:srgbClr val="333333"/>
    <a:srgbClr val="00FFFF"/>
    <a:srgbClr val="CC00C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62" autoAdjust="0"/>
    <p:restoredTop sz="90110" autoAdjust="0"/>
  </p:normalViewPr>
  <p:slideViewPr>
    <p:cSldViewPr>
      <p:cViewPr>
        <p:scale>
          <a:sx n="66" d="100"/>
          <a:sy n="66" d="100"/>
        </p:scale>
        <p:origin x="360" y="378"/>
      </p:cViewPr>
      <p:guideLst>
        <p:guide orient="horz" pos="188"/>
        <p:guide orient="horz" pos="763"/>
        <p:guide orient="horz" pos="1339"/>
        <p:guide orient="horz" pos="2491"/>
        <p:guide orient="horz" pos="4218"/>
        <p:guide orient="horz" pos="3643"/>
        <p:guide orient="horz" pos="3067"/>
        <p:guide orient="horz" pos="1915"/>
        <p:guide orient="horz" pos="4392"/>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6/24/2015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6/24/2015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33525" y="914400"/>
            <a:ext cx="8126413" cy="4572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4"/>
          </p:nvPr>
        </p:nvSpPr>
        <p:spPr/>
        <p:txBody>
          <a:bodyPr/>
          <a:lstStyle/>
          <a:p>
            <a:fld id="{3CC11E09-DF29-41C6-8284-8E6AA427DAE1}" type="datetime1">
              <a:rPr lang="en-US" smtClean="0">
                <a:solidFill>
                  <a:prstClr val="black"/>
                </a:solidFill>
              </a:rPr>
              <a:pPr/>
              <a:t>6/24/2015</a:t>
            </a:fld>
            <a:endParaRPr lang="en-US" dirty="0">
              <a:solidFill>
                <a:prstClr val="black"/>
              </a:solidFill>
            </a:endParaRPr>
          </a:p>
        </p:txBody>
      </p:sp>
      <p:sp>
        <p:nvSpPr>
          <p:cNvPr id="9" name="Header Placeholder 8"/>
          <p:cNvSpPr>
            <a:spLocks noGrp="1"/>
          </p:cNvSpPr>
          <p:nvPr>
            <p:ph type="hdr" sz="quarter" idx="15"/>
          </p:nvPr>
        </p:nvSpPr>
        <p:spPr/>
        <p:txBody>
          <a:bodyPr/>
          <a:lstStyle/>
          <a:p>
            <a:r>
              <a:rPr lang="en-US" smtClean="0">
                <a:solidFill>
                  <a:prstClr val="black"/>
                </a:solidFill>
              </a:rPr>
              <a:t>Windows Azure</a:t>
            </a:r>
            <a:endParaRPr lang="en-US" dirty="0">
              <a:solidFill>
                <a:prstClr val="black"/>
              </a:solidFill>
            </a:endParaRPr>
          </a:p>
        </p:txBody>
      </p:sp>
      <p:sp>
        <p:nvSpPr>
          <p:cNvPr id="10" name="Slide Number Placeholder 9"/>
          <p:cNvSpPr>
            <a:spLocks noGrp="1"/>
          </p:cNvSpPr>
          <p:nvPr>
            <p:ph type="sldNum" sz="quarter" idx="16"/>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
        <p:nvSpPr>
          <p:cNvPr id="11" name="Footer Placeholder 10"/>
          <p:cNvSpPr>
            <a:spLocks noGrp="1"/>
          </p:cNvSpPr>
          <p:nvPr>
            <p:ph type="ftr" sz="quarter" idx="17"/>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5975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0517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12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268594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369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8218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740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89459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1820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0666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88138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4512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123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505180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696338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9949735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921918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170673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82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4592763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63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518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169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28802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505050"/>
                    </a:gs>
                    <a:gs pos="100000">
                      <a:srgbClr val="505050"/>
                    </a:gs>
                  </a:gsLst>
                  <a:lin ang="5400000" scaled="0"/>
                </a:gradFill>
                <a:cs typeface="Segoe UI" pitchFamily="34" charset="0"/>
              </a:rPr>
              <a:t>. Because </a:t>
            </a:r>
            <a:r>
              <a:rPr lang="en-US" sz="700"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505050"/>
                    </a:gs>
                    <a:gs pos="100000">
                      <a:srgbClr val="505050"/>
                    </a:gs>
                  </a:gsLst>
                  <a:lin ang="5400000" scaled="0"/>
                </a:gradFill>
                <a:cs typeface="Segoe UI" pitchFamily="34" charset="0"/>
              </a:rPr>
              <a:t>. MICROSOFT </a:t>
            </a:r>
            <a:r>
              <a:rPr lang="en-US" sz="700"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3273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2133223"/>
            <a:ext cx="7783215" cy="2511457"/>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8023961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850268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0263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94800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6613484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34018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smtClean="0"/>
              <a:t>Click to edit Master subtitle style</a:t>
            </a:r>
            <a:endParaRPr lang="en-US" dirty="0"/>
          </a:p>
        </p:txBody>
      </p:sp>
      <p:pic>
        <p:nvPicPr>
          <p:cNvPr id="3074" name="Picture 2" descr="D:\Dropbox\DevRainSolutions\Logos\devrain\devrain-white-transpar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47237" y="5630862"/>
            <a:ext cx="2344159" cy="99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07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2416937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0505512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422454041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910325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4571114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26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548805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817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3123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rgbClr val="FFFFFF"/>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505050"/>
                    </a:gs>
                    <a:gs pos="100000">
                      <a:srgbClr val="505050"/>
                    </a:gs>
                  </a:gsLst>
                  <a:lin ang="5400000" scaled="0"/>
                </a:gradFill>
                <a:cs typeface="Segoe UI" pitchFamily="34" charset="0"/>
              </a:rPr>
              <a:t>. Because </a:t>
            </a:r>
            <a:r>
              <a:rPr lang="en-US" sz="700"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505050"/>
                    </a:gs>
                    <a:gs pos="100000">
                      <a:srgbClr val="505050"/>
                    </a:gs>
                  </a:gsLst>
                  <a:lin ang="5400000" scaled="0"/>
                </a:gradFill>
                <a:cs typeface="Segoe UI" pitchFamily="34" charset="0"/>
              </a:rPr>
              <a:t>. MICROSOFT </a:t>
            </a:r>
            <a:r>
              <a:rPr lang="en-US" sz="700"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336329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93807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7584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540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223946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532411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48500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42010323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146198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978051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73763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04151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1270698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3401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8453226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695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122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2455878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2450797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0831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30077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86859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1465868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28788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8840416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29048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1565853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2522090"/>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2285476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40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6146562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58713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254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1615446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11804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676040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5" r:id="rId6"/>
    <p:sldLayoutId id="2147484186" r:id="rId7"/>
    <p:sldLayoutId id="2147484187" r:id="rId8"/>
    <p:sldLayoutId id="2147484191" r:id="rId9"/>
    <p:sldLayoutId id="2147484188" r:id="rId10"/>
    <p:sldLayoutId id="2147484196" r:id="rId11"/>
    <p:sldLayoutId id="2147484189" r:id="rId12"/>
    <p:sldLayoutId id="2147484217" r:id="rId13"/>
    <p:sldLayoutId id="2147484218" r:id="rId14"/>
    <p:sldLayoutId id="2147484198"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06161235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9" r:id="rId13"/>
    <p:sldLayoutId id="2147484310" r:id="rId14"/>
    <p:sldLayoutId id="2147484321" r:id="rId15"/>
    <p:sldLayoutId id="2147484311" r:id="rId16"/>
    <p:sldLayoutId id="2147484346" r:id="rId17"/>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64641861"/>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328" r:id="rId5"/>
    <p:sldLayoutId id="2147484320"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7" r:id="rId15"/>
    <p:sldLayoutId id="2147484288" r:id="rId16"/>
    <p:sldLayoutId id="2147484289"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96111433"/>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329"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65" r:id="rId14"/>
    <p:sldLayoutId id="2147484266" r:id="rId15"/>
    <p:sldLayoutId id="2147484267"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07816293"/>
      </p:ext>
    </p:extLst>
  </p:cSld>
  <p:clrMap bg1="dk1" tx1="lt1" bg2="dk2" tx2="lt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hyperlink" Target="http://data.gov.ua/" TargetMode="Externa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5stardata.info/" TargetMode="Externa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hyperlink" Target="http://api.data.mos.ru/Docs" TargetMode="External"/><Relationship Id="rId2" Type="http://schemas.openxmlformats.org/officeDocument/2006/relationships/hyperlink" Target="http://www.odata.org/" TargetMode="Externa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inspired.com.ua/news/best-ukrainian-cities-2015/" TargetMode="External"/><Relationship Id="rId1" Type="http://schemas.openxmlformats.org/officeDocument/2006/relationships/slideLayout" Target="../slideLayouts/slideLayout3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hyperlink" Target="http://ua.interfax.com.ua/news/general/272219.html" TargetMode="External"/><Relationship Id="rId2" Type="http://schemas.openxmlformats.org/officeDocument/2006/relationships/hyperlink" Target="https://www.youtube.com/watch?v=8tQwWmu4Ngc" TargetMode="External"/><Relationship Id="rId1" Type="http://schemas.openxmlformats.org/officeDocument/2006/relationships/slideLayout" Target="../slideLayouts/slideLayout32.xml"/><Relationship Id="rId4" Type="http://schemas.openxmlformats.org/officeDocument/2006/relationships/hyperlink" Target="http://www.smart.kievcity.gov.ua/"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hyperlink" Target="http://devrain.com/"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sciencealert.com/blood-donors-in-sweden-get-a-text-message-whenever-they-save-a-life"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www.smartcityexpo.com/awards-2014" TargetMode="External"/><Relationship Id="rId2" Type="http://schemas.openxmlformats.org/officeDocument/2006/relationships/hyperlink" Target="http://www.fastcoexist.com/1679127/the-top-10-smart-cities-on-the-planet"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1.nyc.gov/connect/applications.page"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dit.mos.ru/apps/" TargetMode="Externa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sz="6000" dirty="0" err="1" smtClean="0"/>
              <a:t>Розробка</a:t>
            </a:r>
            <a:r>
              <a:rPr lang="ru-RU" sz="6000" dirty="0" smtClean="0"/>
              <a:t> </a:t>
            </a:r>
            <a:r>
              <a:rPr lang="ru-RU" sz="6000" dirty="0" err="1" smtClean="0"/>
              <a:t>соц</a:t>
            </a:r>
            <a:r>
              <a:rPr lang="uk-UA" sz="6000" dirty="0" smtClean="0"/>
              <a:t>і</a:t>
            </a:r>
            <a:r>
              <a:rPr lang="ru-RU" sz="6000" dirty="0" err="1" smtClean="0"/>
              <a:t>альних</a:t>
            </a:r>
            <a:r>
              <a:rPr lang="ru-RU" sz="6000" dirty="0" smtClean="0"/>
              <a:t> </a:t>
            </a:r>
            <a:r>
              <a:rPr lang="ru-RU" sz="6000" dirty="0" err="1" smtClean="0"/>
              <a:t>сервісів</a:t>
            </a:r>
            <a:r>
              <a:rPr lang="ru-RU" sz="6000" dirty="0" smtClean="0"/>
              <a:t> та </a:t>
            </a:r>
            <a:r>
              <a:rPr lang="ru-RU" sz="6000" dirty="0" err="1" smtClean="0"/>
              <a:t>проектів</a:t>
            </a:r>
            <a:r>
              <a:rPr lang="ru-RU" sz="6000" dirty="0" smtClean="0"/>
              <a:t> для «</a:t>
            </a:r>
            <a:r>
              <a:rPr lang="ru-RU" sz="6000" dirty="0" err="1" smtClean="0"/>
              <a:t>розумного</a:t>
            </a:r>
            <a:r>
              <a:rPr lang="ru-RU" sz="6000" dirty="0" smtClean="0"/>
              <a:t> </a:t>
            </a:r>
            <a:r>
              <a:rPr lang="ru-RU" sz="6000" dirty="0" err="1" smtClean="0"/>
              <a:t>міста</a:t>
            </a:r>
            <a:r>
              <a:rPr lang="ru-RU" sz="6000" dirty="0" smtClean="0"/>
              <a:t>»</a:t>
            </a:r>
            <a:endParaRPr lang="ru-RU" sz="6000" b="1" dirty="0"/>
          </a:p>
        </p:txBody>
      </p:sp>
      <p:sp>
        <p:nvSpPr>
          <p:cNvPr id="3" name="Subtitle 2"/>
          <p:cNvSpPr>
            <a:spLocks noGrp="1"/>
          </p:cNvSpPr>
          <p:nvPr>
            <p:ph type="subTitle" idx="1"/>
          </p:nvPr>
        </p:nvSpPr>
        <p:spPr>
          <a:xfrm>
            <a:off x="274640" y="5783263"/>
            <a:ext cx="8153397" cy="914400"/>
          </a:xfrm>
        </p:spPr>
        <p:txBody>
          <a:bodyPr/>
          <a:lstStyle/>
          <a:p>
            <a:r>
              <a:rPr lang="uk-UA" dirty="0" smtClean="0"/>
              <a:t>Олександр </a:t>
            </a:r>
            <a:r>
              <a:rPr lang="uk-UA" dirty="0" err="1" smtClean="0"/>
              <a:t>Краковецький</a:t>
            </a:r>
            <a:endParaRPr lang="en-US" dirty="0" smtClean="0"/>
          </a:p>
          <a:p>
            <a:r>
              <a:rPr lang="en-US" dirty="0" smtClean="0"/>
              <a:t>CEO, DevRain </a:t>
            </a:r>
            <a:r>
              <a:rPr lang="en-US" dirty="0" smtClean="0"/>
              <a:t>Solutions</a:t>
            </a:r>
          </a:p>
          <a:p>
            <a:r>
              <a:rPr lang="en-US" dirty="0" smtClean="0"/>
              <a:t>@</a:t>
            </a:r>
            <a:r>
              <a:rPr lang="en-US" dirty="0" err="1" smtClean="0"/>
              <a:t>msugvnua</a:t>
            </a:r>
            <a:endParaRPr lang="ru-RU" dirty="0"/>
          </a:p>
        </p:txBody>
      </p:sp>
    </p:spTree>
    <p:extLst>
      <p:ext uri="{BB962C8B-B14F-4D97-AF65-F5344CB8AC3E}">
        <p14:creationId xmlns:p14="http://schemas.microsoft.com/office/powerpoint/2010/main" val="300646363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Израиль</a:t>
            </a:r>
            <a:endParaRPr lang="en-US" dirty="0">
              <a:solidFill>
                <a:schemeClr val="bg1">
                  <a:lumMod val="50000"/>
                  <a:lumOff val="50000"/>
                </a:schemeClr>
              </a:solidFill>
            </a:endParaRPr>
          </a:p>
        </p:txBody>
      </p:sp>
      <p:sp>
        <p:nvSpPr>
          <p:cNvPr id="12" name="TextBox 11"/>
          <p:cNvSpPr txBox="1"/>
          <p:nvPr/>
        </p:nvSpPr>
        <p:spPr>
          <a:xfrm>
            <a:off x="350837" y="1439862"/>
            <a:ext cx="3733800" cy="2554545"/>
          </a:xfrm>
          <a:prstGeom prst="rect">
            <a:avLst/>
          </a:prstGeom>
          <a:noFill/>
        </p:spPr>
        <p:txBody>
          <a:bodyPr wrap="square" rtlCol="0">
            <a:spAutoFit/>
          </a:bodyPr>
          <a:lstStyle/>
          <a:p>
            <a:r>
              <a:rPr lang="ru-RU" sz="2000" dirty="0" smtClean="0"/>
              <a:t>Одна из самых высокотехнологических стран мира.</a:t>
            </a:r>
            <a:endParaRPr lang="ru-RU" sz="2000" dirty="0" smtClean="0">
              <a:latin typeface="+mj-lt"/>
            </a:endParaRPr>
          </a:p>
          <a:p>
            <a:endParaRPr lang="ru-RU" sz="2000" dirty="0">
              <a:latin typeface="+mj-lt"/>
            </a:endParaRPr>
          </a:p>
          <a:p>
            <a:r>
              <a:rPr lang="ru-RU" sz="2000" dirty="0" smtClean="0">
                <a:latin typeface="+mj-lt"/>
              </a:rPr>
              <a:t>300+ исследовательских центров.</a:t>
            </a:r>
          </a:p>
          <a:p>
            <a:endParaRPr lang="ru-RU" sz="2000" dirty="0">
              <a:latin typeface="+mj-lt"/>
            </a:endParaRPr>
          </a:p>
          <a:p>
            <a:r>
              <a:rPr lang="ru-RU" sz="2000" dirty="0" smtClean="0">
                <a:latin typeface="+mj-lt"/>
              </a:rPr>
              <a:t>Развитый банковский сектор.</a:t>
            </a:r>
          </a:p>
        </p:txBody>
      </p:sp>
      <p:pic>
        <p:nvPicPr>
          <p:cNvPr id="7170" name="Picture 2" descr="http://www.eltatravel.ru/images/travel/photos/main_UPLOADED_IMAGE_29thJul201020914.59.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6" y="1192866"/>
            <a:ext cx="6526927" cy="4895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895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8"/>
            <a:ext cx="11479535" cy="2689582"/>
          </a:xfrm>
        </p:spPr>
        <p:txBody>
          <a:bodyPr/>
          <a:lstStyle/>
          <a:p>
            <a:r>
              <a:rPr lang="ru-RU" sz="3536" dirty="0" err="1"/>
              <a:t>Концепція</a:t>
            </a:r>
            <a:r>
              <a:rPr lang="ru-RU" sz="3536" dirty="0"/>
              <a:t>, за </a:t>
            </a:r>
            <a:r>
              <a:rPr lang="ru-RU" sz="3536" dirty="0" err="1"/>
              <a:t>якою</a:t>
            </a:r>
            <a:r>
              <a:rPr lang="ru-RU" sz="3536" dirty="0"/>
              <a:t> </a:t>
            </a:r>
            <a:r>
              <a:rPr lang="ru-RU" sz="3536" dirty="0" err="1"/>
              <a:t>певні</a:t>
            </a:r>
            <a:r>
              <a:rPr lang="ru-RU" sz="3536" dirty="0"/>
              <a:t> </a:t>
            </a:r>
            <a:r>
              <a:rPr lang="ru-RU" sz="3536" dirty="0" err="1"/>
              <a:t>дані</a:t>
            </a:r>
            <a:r>
              <a:rPr lang="ru-RU" sz="3536" dirty="0"/>
              <a:t> </a:t>
            </a:r>
            <a:r>
              <a:rPr lang="ru-RU" sz="3536" dirty="0" err="1"/>
              <a:t>мають</a:t>
            </a:r>
            <a:r>
              <a:rPr lang="ru-RU" sz="3536" dirty="0"/>
              <a:t> бути </a:t>
            </a:r>
            <a:r>
              <a:rPr lang="ru-RU" sz="3536" dirty="0" err="1"/>
              <a:t>вільними</a:t>
            </a:r>
            <a:r>
              <a:rPr lang="ru-RU" sz="3536" dirty="0"/>
              <a:t> для </a:t>
            </a:r>
            <a:r>
              <a:rPr lang="ru-RU" sz="3536" dirty="0" err="1"/>
              <a:t>використання</a:t>
            </a:r>
            <a:r>
              <a:rPr lang="ru-RU" sz="3536" dirty="0"/>
              <a:t> та </a:t>
            </a:r>
            <a:r>
              <a:rPr lang="ru-RU" sz="3536" dirty="0" err="1"/>
              <a:t>розповсюдження</a:t>
            </a:r>
            <a:r>
              <a:rPr lang="ru-RU" sz="3536" dirty="0"/>
              <a:t> будь-</a:t>
            </a:r>
            <a:r>
              <a:rPr lang="ru-RU" sz="3536" dirty="0" err="1"/>
              <a:t>якою</a:t>
            </a:r>
            <a:r>
              <a:rPr lang="ru-RU" sz="3536" dirty="0"/>
              <a:t> </a:t>
            </a:r>
            <a:r>
              <a:rPr lang="ru-RU" sz="3536" dirty="0"/>
              <a:t>особою.</a:t>
            </a:r>
          </a:p>
          <a:p>
            <a:endParaRPr lang="ru-RU" sz="3536" dirty="0"/>
          </a:p>
          <a:p>
            <a:r>
              <a:rPr lang="en-US" sz="3536" dirty="0">
                <a:hlinkClick r:id="rId2"/>
              </a:rPr>
              <a:t>http://data.gov.ua</a:t>
            </a:r>
            <a:r>
              <a:rPr lang="en-US" sz="3536" dirty="0">
                <a:hlinkClick r:id="rId2"/>
              </a:rPr>
              <a:t>/</a:t>
            </a:r>
            <a:r>
              <a:rPr lang="uk-UA" sz="3536" dirty="0"/>
              <a:t> </a:t>
            </a:r>
            <a:endParaRPr lang="ru-RU" sz="3536" dirty="0"/>
          </a:p>
        </p:txBody>
      </p:sp>
      <p:sp>
        <p:nvSpPr>
          <p:cNvPr id="3" name="Title 2"/>
          <p:cNvSpPr>
            <a:spLocks noGrp="1"/>
          </p:cNvSpPr>
          <p:nvPr>
            <p:ph type="title"/>
          </p:nvPr>
        </p:nvSpPr>
        <p:spPr/>
        <p:txBody>
          <a:bodyPr/>
          <a:lstStyle/>
          <a:p>
            <a:r>
              <a:rPr lang="uk-UA" dirty="0" smtClean="0"/>
              <a:t>Відкриті дані</a:t>
            </a:r>
            <a:endParaRPr lang="en-US" dirty="0"/>
          </a:p>
        </p:txBody>
      </p:sp>
    </p:spTree>
    <p:extLst>
      <p:ext uri="{BB962C8B-B14F-4D97-AF65-F5344CB8AC3E}">
        <p14:creationId xmlns:p14="http://schemas.microsoft.com/office/powerpoint/2010/main" val="21030474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9"/>
            <a:ext cx="11479535" cy="839589"/>
          </a:xfrm>
        </p:spPr>
        <p:txBody>
          <a:bodyPr/>
          <a:lstStyle/>
          <a:p>
            <a:r>
              <a:rPr lang="en-US" sz="3536" dirty="0">
                <a:hlinkClick r:id="rId2"/>
              </a:rPr>
              <a:t>http://5stardata.info</a:t>
            </a:r>
            <a:r>
              <a:rPr lang="en-US" sz="3536" dirty="0">
                <a:hlinkClick r:id="rId2"/>
              </a:rPr>
              <a:t>/</a:t>
            </a:r>
            <a:r>
              <a:rPr lang="en-US" sz="3536" dirty="0"/>
              <a:t> </a:t>
            </a:r>
            <a:endParaRPr lang="ru-RU" sz="3536" dirty="0"/>
          </a:p>
        </p:txBody>
      </p:sp>
      <p:sp>
        <p:nvSpPr>
          <p:cNvPr id="3" name="Title 2"/>
          <p:cNvSpPr>
            <a:spLocks noGrp="1"/>
          </p:cNvSpPr>
          <p:nvPr>
            <p:ph type="title"/>
          </p:nvPr>
        </p:nvSpPr>
        <p:spPr/>
        <p:txBody>
          <a:bodyPr/>
          <a:lstStyle/>
          <a:p>
            <a:r>
              <a:rPr lang="uk-UA" dirty="0" smtClean="0"/>
              <a:t>Відкриті дані</a:t>
            </a:r>
            <a:endParaRPr lang="en-US" dirty="0"/>
          </a:p>
        </p:txBody>
      </p:sp>
      <p:pic>
        <p:nvPicPr>
          <p:cNvPr id="1026" name="Picture 2" descr="5-star steps by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675" y="910470"/>
            <a:ext cx="9066977" cy="560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32362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8"/>
            <a:ext cx="11479535" cy="4623573"/>
          </a:xfrm>
        </p:spPr>
        <p:txBody>
          <a:bodyPr/>
          <a:lstStyle/>
          <a:p>
            <a:pPr marL="621746" indent="-621746">
              <a:buFont typeface="+mj-lt"/>
              <a:buAutoNum type="arabicPeriod"/>
            </a:pPr>
            <a:r>
              <a:rPr lang="en-US" sz="2992" dirty="0"/>
              <a:t>JSON</a:t>
            </a:r>
          </a:p>
          <a:p>
            <a:pPr marL="621746" indent="-621746">
              <a:buFont typeface="+mj-lt"/>
              <a:buAutoNum type="arabicPeriod"/>
            </a:pPr>
            <a:r>
              <a:rPr lang="en-US" sz="2992" dirty="0">
                <a:solidFill>
                  <a:srgbClr val="505050"/>
                </a:solidFill>
              </a:rPr>
              <a:t>XML/RDF</a:t>
            </a:r>
          </a:p>
          <a:p>
            <a:pPr marL="621746" indent="-621746">
              <a:buFont typeface="+mj-lt"/>
              <a:buAutoNum type="arabicPeriod"/>
            </a:pPr>
            <a:r>
              <a:rPr lang="en-US" sz="2992" dirty="0" smtClean="0">
                <a:solidFill>
                  <a:srgbClr val="505050"/>
                </a:solidFill>
              </a:rPr>
              <a:t>TEXT/CSV</a:t>
            </a:r>
            <a:endParaRPr lang="uk-UA" sz="2992" dirty="0" smtClean="0">
              <a:solidFill>
                <a:srgbClr val="505050"/>
              </a:solidFill>
            </a:endParaRPr>
          </a:p>
          <a:p>
            <a:pPr marL="621746" indent="-621746">
              <a:buFont typeface="+mj-lt"/>
              <a:buAutoNum type="arabicPeriod"/>
            </a:pPr>
            <a:r>
              <a:rPr lang="en-US" sz="2992" dirty="0" smtClean="0">
                <a:solidFill>
                  <a:srgbClr val="505050"/>
                </a:solidFill>
              </a:rPr>
              <a:t>Markdown</a:t>
            </a:r>
            <a:endParaRPr lang="en-US" sz="2992" dirty="0">
              <a:solidFill>
                <a:srgbClr val="505050"/>
              </a:solidFill>
            </a:endParaRPr>
          </a:p>
          <a:p>
            <a:pPr marL="621746" indent="-621746">
              <a:buFont typeface="+mj-lt"/>
              <a:buAutoNum type="arabicPeriod"/>
            </a:pPr>
            <a:endParaRPr lang="en-US" sz="2992" dirty="0">
              <a:solidFill>
                <a:srgbClr val="505050"/>
              </a:solidFill>
            </a:endParaRPr>
          </a:p>
          <a:p>
            <a:pPr marL="621746" indent="-621746">
              <a:buFont typeface="+mj-lt"/>
              <a:buAutoNum type="arabicPeriod"/>
            </a:pPr>
            <a:r>
              <a:rPr lang="en-US" sz="2992" strike="sngStrike" dirty="0">
                <a:solidFill>
                  <a:srgbClr val="505050"/>
                </a:solidFill>
              </a:rPr>
              <a:t>HTML</a:t>
            </a:r>
          </a:p>
          <a:p>
            <a:pPr marL="621746" indent="-621746">
              <a:buFont typeface="+mj-lt"/>
              <a:buAutoNum type="arabicPeriod"/>
            </a:pPr>
            <a:r>
              <a:rPr lang="en-US" sz="2992" strike="sngStrike" dirty="0">
                <a:solidFill>
                  <a:srgbClr val="505050"/>
                </a:solidFill>
              </a:rPr>
              <a:t>PDF</a:t>
            </a:r>
          </a:p>
          <a:p>
            <a:pPr marL="621746" indent="-621746">
              <a:buFont typeface="+mj-lt"/>
              <a:buAutoNum type="arabicPeriod"/>
            </a:pPr>
            <a:r>
              <a:rPr lang="en-US" sz="2992" strike="sngStrike" dirty="0">
                <a:solidFill>
                  <a:srgbClr val="505050"/>
                </a:solidFill>
              </a:rPr>
              <a:t>Word</a:t>
            </a:r>
            <a:endParaRPr lang="ru-RU" sz="2992" strike="sngStrike" dirty="0">
              <a:solidFill>
                <a:srgbClr val="505050"/>
              </a:solidFill>
            </a:endParaRPr>
          </a:p>
        </p:txBody>
      </p:sp>
      <p:sp>
        <p:nvSpPr>
          <p:cNvPr id="3" name="Title 2"/>
          <p:cNvSpPr>
            <a:spLocks noGrp="1"/>
          </p:cNvSpPr>
          <p:nvPr>
            <p:ph type="title"/>
          </p:nvPr>
        </p:nvSpPr>
        <p:spPr/>
        <p:txBody>
          <a:bodyPr/>
          <a:lstStyle/>
          <a:p>
            <a:r>
              <a:rPr lang="ru-RU" dirty="0" err="1" smtClean="0"/>
              <a:t>Формати</a:t>
            </a:r>
            <a:endParaRPr lang="en-US" dirty="0"/>
          </a:p>
        </p:txBody>
      </p:sp>
    </p:spTree>
    <p:extLst>
      <p:ext uri="{BB962C8B-B14F-4D97-AF65-F5344CB8AC3E}">
        <p14:creationId xmlns:p14="http://schemas.microsoft.com/office/powerpoint/2010/main" val="25359074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8"/>
            <a:ext cx="11479535" cy="8371460"/>
          </a:xfrm>
        </p:spPr>
        <p:txBody>
          <a:bodyPr numCol="2"/>
          <a:lstStyle/>
          <a:p>
            <a:r>
              <a:rPr lang="en-US" sz="1904" dirty="0">
                <a:solidFill>
                  <a:srgbClr val="505050"/>
                </a:solidFill>
              </a:rPr>
              <a:t>{</a:t>
            </a:r>
          </a:p>
          <a:p>
            <a:r>
              <a:rPr lang="en-US" sz="1904" dirty="0">
                <a:solidFill>
                  <a:srgbClr val="505050"/>
                </a:solidFill>
              </a:rPr>
              <a:t>   "</a:t>
            </a:r>
            <a:r>
              <a:rPr lang="en-US" sz="1904" dirty="0" err="1">
                <a:solidFill>
                  <a:srgbClr val="505050"/>
                </a:solidFill>
              </a:rPr>
              <a:t>firstName</a:t>
            </a:r>
            <a:r>
              <a:rPr lang="en-US" sz="1904" dirty="0">
                <a:solidFill>
                  <a:srgbClr val="505050"/>
                </a:solidFill>
              </a:rPr>
              <a:t>": "</a:t>
            </a:r>
            <a:r>
              <a:rPr lang="ru-RU" sz="1904" dirty="0">
                <a:solidFill>
                  <a:srgbClr val="505050"/>
                </a:solidFill>
              </a:rPr>
              <a:t>Иван",</a:t>
            </a:r>
          </a:p>
          <a:p>
            <a:r>
              <a:rPr lang="ru-RU" sz="1904" dirty="0">
                <a:solidFill>
                  <a:srgbClr val="505050"/>
                </a:solidFill>
              </a:rPr>
              <a:t>   "</a:t>
            </a:r>
            <a:r>
              <a:rPr lang="en-US" sz="1904" dirty="0" err="1">
                <a:solidFill>
                  <a:srgbClr val="505050"/>
                </a:solidFill>
              </a:rPr>
              <a:t>lastName</a:t>
            </a:r>
            <a:r>
              <a:rPr lang="en-US" sz="1904" dirty="0">
                <a:solidFill>
                  <a:srgbClr val="505050"/>
                </a:solidFill>
              </a:rPr>
              <a:t>": "</a:t>
            </a:r>
            <a:r>
              <a:rPr lang="ru-RU" sz="1904" dirty="0">
                <a:solidFill>
                  <a:srgbClr val="505050"/>
                </a:solidFill>
              </a:rPr>
              <a:t>Иванов",</a:t>
            </a:r>
          </a:p>
          <a:p>
            <a:r>
              <a:rPr lang="ru-RU" sz="1904" dirty="0">
                <a:solidFill>
                  <a:srgbClr val="505050"/>
                </a:solidFill>
              </a:rPr>
              <a:t>   "</a:t>
            </a:r>
            <a:r>
              <a:rPr lang="en-US" sz="1904" dirty="0">
                <a:solidFill>
                  <a:srgbClr val="505050"/>
                </a:solidFill>
              </a:rPr>
              <a:t>address": {</a:t>
            </a:r>
          </a:p>
          <a:p>
            <a:r>
              <a:rPr lang="en-US" sz="1904" dirty="0">
                <a:solidFill>
                  <a:srgbClr val="505050"/>
                </a:solidFill>
              </a:rPr>
              <a:t>       "</a:t>
            </a:r>
            <a:r>
              <a:rPr lang="en-US" sz="1904" dirty="0" err="1">
                <a:solidFill>
                  <a:srgbClr val="505050"/>
                </a:solidFill>
              </a:rPr>
              <a:t>streetAddress</a:t>
            </a:r>
            <a:r>
              <a:rPr lang="en-US" sz="1904" dirty="0">
                <a:solidFill>
                  <a:srgbClr val="505050"/>
                </a:solidFill>
              </a:rPr>
              <a:t>": "</a:t>
            </a:r>
            <a:r>
              <a:rPr lang="ru-RU" sz="1904" dirty="0">
                <a:solidFill>
                  <a:srgbClr val="505050"/>
                </a:solidFill>
              </a:rPr>
              <a:t>Московское ш., 101, кв.101",</a:t>
            </a:r>
          </a:p>
          <a:p>
            <a:r>
              <a:rPr lang="ru-RU" sz="1904" dirty="0">
                <a:solidFill>
                  <a:srgbClr val="505050"/>
                </a:solidFill>
              </a:rPr>
              <a:t>       "</a:t>
            </a:r>
            <a:r>
              <a:rPr lang="en-US" sz="1904" dirty="0">
                <a:solidFill>
                  <a:srgbClr val="505050"/>
                </a:solidFill>
              </a:rPr>
              <a:t>city": "</a:t>
            </a:r>
            <a:r>
              <a:rPr lang="ru-RU" sz="1904" dirty="0">
                <a:solidFill>
                  <a:srgbClr val="505050"/>
                </a:solidFill>
              </a:rPr>
              <a:t>Ленинград",</a:t>
            </a:r>
          </a:p>
          <a:p>
            <a:r>
              <a:rPr lang="ru-RU" sz="1904" dirty="0">
                <a:solidFill>
                  <a:srgbClr val="505050"/>
                </a:solidFill>
              </a:rPr>
              <a:t>       "</a:t>
            </a:r>
            <a:r>
              <a:rPr lang="en-US" sz="1904" dirty="0" err="1">
                <a:solidFill>
                  <a:srgbClr val="505050"/>
                </a:solidFill>
              </a:rPr>
              <a:t>postalCode</a:t>
            </a:r>
            <a:r>
              <a:rPr lang="en-US" sz="1904" dirty="0">
                <a:solidFill>
                  <a:srgbClr val="505050"/>
                </a:solidFill>
              </a:rPr>
              <a:t>": 101101</a:t>
            </a:r>
          </a:p>
          <a:p>
            <a:r>
              <a:rPr lang="en-US" sz="1904" dirty="0">
                <a:solidFill>
                  <a:srgbClr val="505050"/>
                </a:solidFill>
              </a:rPr>
              <a:t>   },</a:t>
            </a:r>
          </a:p>
          <a:p>
            <a:r>
              <a:rPr lang="en-US" sz="1904" dirty="0">
                <a:solidFill>
                  <a:srgbClr val="505050"/>
                </a:solidFill>
              </a:rPr>
              <a:t>   "</a:t>
            </a:r>
            <a:r>
              <a:rPr lang="en-US" sz="1904" dirty="0" err="1">
                <a:solidFill>
                  <a:srgbClr val="505050"/>
                </a:solidFill>
              </a:rPr>
              <a:t>phoneNumbers</a:t>
            </a:r>
            <a:r>
              <a:rPr lang="en-US" sz="1904" dirty="0">
                <a:solidFill>
                  <a:srgbClr val="505050"/>
                </a:solidFill>
              </a:rPr>
              <a:t>": [</a:t>
            </a:r>
          </a:p>
          <a:p>
            <a:r>
              <a:rPr lang="en-US" sz="1904" dirty="0">
                <a:solidFill>
                  <a:srgbClr val="505050"/>
                </a:solidFill>
              </a:rPr>
              <a:t>       "812 123-1234",</a:t>
            </a:r>
          </a:p>
          <a:p>
            <a:r>
              <a:rPr lang="en-US" sz="1904" dirty="0">
                <a:solidFill>
                  <a:srgbClr val="505050"/>
                </a:solidFill>
              </a:rPr>
              <a:t>       "916 123-4567"</a:t>
            </a:r>
          </a:p>
          <a:p>
            <a:r>
              <a:rPr lang="en-US" sz="1904" dirty="0">
                <a:solidFill>
                  <a:srgbClr val="505050"/>
                </a:solidFill>
              </a:rPr>
              <a:t>   ]</a:t>
            </a:r>
          </a:p>
          <a:p>
            <a:r>
              <a:rPr lang="en-US" sz="1904" dirty="0">
                <a:solidFill>
                  <a:srgbClr val="505050"/>
                </a:solidFill>
              </a:rPr>
              <a:t>}</a:t>
            </a:r>
          </a:p>
          <a:p>
            <a:endParaRPr lang="en-US" sz="1904" dirty="0">
              <a:solidFill>
                <a:srgbClr val="505050"/>
              </a:solidFill>
            </a:endParaRPr>
          </a:p>
          <a:p>
            <a:endParaRPr lang="en-US" sz="1904" dirty="0">
              <a:solidFill>
                <a:srgbClr val="505050"/>
              </a:solidFill>
            </a:endParaRPr>
          </a:p>
          <a:p>
            <a:endParaRPr lang="en-US" sz="1904" dirty="0">
              <a:solidFill>
                <a:srgbClr val="505050"/>
              </a:solidFill>
            </a:endParaRPr>
          </a:p>
          <a:p>
            <a:r>
              <a:rPr lang="en-US" sz="1904" dirty="0">
                <a:solidFill>
                  <a:srgbClr val="505050"/>
                </a:solidFill>
              </a:rPr>
              <a:t>&lt;person&gt;</a:t>
            </a:r>
          </a:p>
          <a:p>
            <a:r>
              <a:rPr lang="en-US" sz="1904" dirty="0">
                <a:solidFill>
                  <a:srgbClr val="505050"/>
                </a:solidFill>
              </a:rPr>
              <a:t>  &lt;</a:t>
            </a:r>
            <a:r>
              <a:rPr lang="en-US" sz="1904" dirty="0" err="1">
                <a:solidFill>
                  <a:srgbClr val="505050"/>
                </a:solidFill>
              </a:rPr>
              <a:t>firstName</a:t>
            </a:r>
            <a:r>
              <a:rPr lang="en-US" sz="1904" dirty="0">
                <a:solidFill>
                  <a:srgbClr val="505050"/>
                </a:solidFill>
              </a:rPr>
              <a:t>&gt;</a:t>
            </a:r>
            <a:r>
              <a:rPr lang="ru-RU" sz="1904" dirty="0">
                <a:solidFill>
                  <a:srgbClr val="505050"/>
                </a:solidFill>
              </a:rPr>
              <a:t>Иван&lt;/</a:t>
            </a:r>
            <a:r>
              <a:rPr lang="en-US" sz="1904" dirty="0" err="1">
                <a:solidFill>
                  <a:srgbClr val="505050"/>
                </a:solidFill>
              </a:rPr>
              <a:t>firstName</a:t>
            </a:r>
            <a:r>
              <a:rPr lang="en-US" sz="1904" dirty="0">
                <a:solidFill>
                  <a:srgbClr val="505050"/>
                </a:solidFill>
              </a:rPr>
              <a:t>&gt;</a:t>
            </a:r>
          </a:p>
          <a:p>
            <a:r>
              <a:rPr lang="en-US" sz="1904" dirty="0">
                <a:solidFill>
                  <a:srgbClr val="505050"/>
                </a:solidFill>
              </a:rPr>
              <a:t>  &lt;</a:t>
            </a:r>
            <a:r>
              <a:rPr lang="en-US" sz="1904" dirty="0" err="1">
                <a:solidFill>
                  <a:srgbClr val="505050"/>
                </a:solidFill>
              </a:rPr>
              <a:t>lastName</a:t>
            </a:r>
            <a:r>
              <a:rPr lang="en-US" sz="1904" dirty="0">
                <a:solidFill>
                  <a:srgbClr val="505050"/>
                </a:solidFill>
              </a:rPr>
              <a:t>&gt;</a:t>
            </a:r>
            <a:r>
              <a:rPr lang="ru-RU" sz="1904" dirty="0">
                <a:solidFill>
                  <a:srgbClr val="505050"/>
                </a:solidFill>
              </a:rPr>
              <a:t>Иванов&lt;/</a:t>
            </a:r>
            <a:r>
              <a:rPr lang="en-US" sz="1904" dirty="0" err="1">
                <a:solidFill>
                  <a:srgbClr val="505050"/>
                </a:solidFill>
              </a:rPr>
              <a:t>lastName</a:t>
            </a:r>
            <a:r>
              <a:rPr lang="en-US" sz="1904" dirty="0">
                <a:solidFill>
                  <a:srgbClr val="505050"/>
                </a:solidFill>
              </a:rPr>
              <a:t>&gt;</a:t>
            </a:r>
          </a:p>
          <a:p>
            <a:r>
              <a:rPr lang="en-US" sz="1904" dirty="0">
                <a:solidFill>
                  <a:srgbClr val="505050"/>
                </a:solidFill>
              </a:rPr>
              <a:t>  &lt;address&gt;</a:t>
            </a:r>
          </a:p>
          <a:p>
            <a:r>
              <a:rPr lang="en-US" sz="1904" dirty="0">
                <a:solidFill>
                  <a:srgbClr val="505050"/>
                </a:solidFill>
              </a:rPr>
              <a:t>    &lt;</a:t>
            </a:r>
            <a:r>
              <a:rPr lang="en-US" sz="1904" dirty="0" err="1">
                <a:solidFill>
                  <a:srgbClr val="505050"/>
                </a:solidFill>
              </a:rPr>
              <a:t>streetAddress</a:t>
            </a:r>
            <a:r>
              <a:rPr lang="en-US" sz="1904" dirty="0">
                <a:solidFill>
                  <a:srgbClr val="505050"/>
                </a:solidFill>
              </a:rPr>
              <a:t>&gt;</a:t>
            </a:r>
            <a:r>
              <a:rPr lang="ru-RU" sz="1904" dirty="0">
                <a:solidFill>
                  <a:srgbClr val="505050"/>
                </a:solidFill>
              </a:rPr>
              <a:t>Московское ш., 101, кв.101&lt;/</a:t>
            </a:r>
            <a:r>
              <a:rPr lang="en-US" sz="1904" dirty="0" err="1">
                <a:solidFill>
                  <a:srgbClr val="505050"/>
                </a:solidFill>
              </a:rPr>
              <a:t>streetAddress</a:t>
            </a:r>
            <a:r>
              <a:rPr lang="en-US" sz="1904" dirty="0">
                <a:solidFill>
                  <a:srgbClr val="505050"/>
                </a:solidFill>
              </a:rPr>
              <a:t>&gt;</a:t>
            </a:r>
          </a:p>
          <a:p>
            <a:r>
              <a:rPr lang="en-US" sz="1904" dirty="0">
                <a:solidFill>
                  <a:srgbClr val="505050"/>
                </a:solidFill>
              </a:rPr>
              <a:t>    &lt;city&gt;</a:t>
            </a:r>
            <a:r>
              <a:rPr lang="ru-RU" sz="1904" dirty="0">
                <a:solidFill>
                  <a:srgbClr val="505050"/>
                </a:solidFill>
              </a:rPr>
              <a:t>Ленинград&lt;/</a:t>
            </a:r>
            <a:r>
              <a:rPr lang="en-US" sz="1904" dirty="0">
                <a:solidFill>
                  <a:srgbClr val="505050"/>
                </a:solidFill>
              </a:rPr>
              <a:t>city&gt;</a:t>
            </a:r>
          </a:p>
          <a:p>
            <a:r>
              <a:rPr lang="en-US" sz="1904" dirty="0">
                <a:solidFill>
                  <a:srgbClr val="505050"/>
                </a:solidFill>
              </a:rPr>
              <a:t>    &lt;</a:t>
            </a:r>
            <a:r>
              <a:rPr lang="en-US" sz="1904" dirty="0" err="1">
                <a:solidFill>
                  <a:srgbClr val="505050"/>
                </a:solidFill>
              </a:rPr>
              <a:t>postalCode</a:t>
            </a:r>
            <a:r>
              <a:rPr lang="en-US" sz="1904" dirty="0">
                <a:solidFill>
                  <a:srgbClr val="505050"/>
                </a:solidFill>
              </a:rPr>
              <a:t>&gt;101101&lt;/</a:t>
            </a:r>
            <a:r>
              <a:rPr lang="en-US" sz="1904" dirty="0" err="1">
                <a:solidFill>
                  <a:srgbClr val="505050"/>
                </a:solidFill>
              </a:rPr>
              <a:t>postalCode</a:t>
            </a:r>
            <a:r>
              <a:rPr lang="en-US" sz="1904" dirty="0">
                <a:solidFill>
                  <a:srgbClr val="505050"/>
                </a:solidFill>
              </a:rPr>
              <a:t>&gt;</a:t>
            </a:r>
          </a:p>
          <a:p>
            <a:r>
              <a:rPr lang="en-US" sz="1904" dirty="0">
                <a:solidFill>
                  <a:srgbClr val="505050"/>
                </a:solidFill>
              </a:rPr>
              <a:t>  &lt;/address&gt;</a:t>
            </a:r>
          </a:p>
          <a:p>
            <a:r>
              <a:rPr lang="en-US" sz="1904" dirty="0">
                <a:solidFill>
                  <a:srgbClr val="505050"/>
                </a:solidFill>
              </a:rPr>
              <a:t>  &lt;</a:t>
            </a:r>
            <a:r>
              <a:rPr lang="en-US" sz="1904" dirty="0" err="1">
                <a:solidFill>
                  <a:srgbClr val="505050"/>
                </a:solidFill>
              </a:rPr>
              <a:t>phoneNumbers</a:t>
            </a:r>
            <a:r>
              <a:rPr lang="en-US" sz="1904" dirty="0">
                <a:solidFill>
                  <a:srgbClr val="505050"/>
                </a:solidFill>
              </a:rPr>
              <a:t>&gt;</a:t>
            </a:r>
          </a:p>
          <a:p>
            <a:r>
              <a:rPr lang="en-US" sz="1904" dirty="0">
                <a:solidFill>
                  <a:srgbClr val="505050"/>
                </a:solidFill>
              </a:rPr>
              <a:t>    &lt;</a:t>
            </a:r>
            <a:r>
              <a:rPr lang="en-US" sz="1904" dirty="0" err="1">
                <a:solidFill>
                  <a:srgbClr val="505050"/>
                </a:solidFill>
              </a:rPr>
              <a:t>phoneNumber</a:t>
            </a:r>
            <a:r>
              <a:rPr lang="en-US" sz="1904" dirty="0">
                <a:solidFill>
                  <a:srgbClr val="505050"/>
                </a:solidFill>
              </a:rPr>
              <a:t>&gt;812 123-1234&lt;/</a:t>
            </a:r>
            <a:r>
              <a:rPr lang="en-US" sz="1904" dirty="0" err="1">
                <a:solidFill>
                  <a:srgbClr val="505050"/>
                </a:solidFill>
              </a:rPr>
              <a:t>phoneNumber</a:t>
            </a:r>
            <a:r>
              <a:rPr lang="en-US" sz="1904" dirty="0">
                <a:solidFill>
                  <a:srgbClr val="505050"/>
                </a:solidFill>
              </a:rPr>
              <a:t>&gt;</a:t>
            </a:r>
          </a:p>
          <a:p>
            <a:r>
              <a:rPr lang="en-US" sz="1904" dirty="0">
                <a:solidFill>
                  <a:srgbClr val="505050"/>
                </a:solidFill>
              </a:rPr>
              <a:t>    &lt;</a:t>
            </a:r>
            <a:r>
              <a:rPr lang="en-US" sz="1904" dirty="0" err="1">
                <a:solidFill>
                  <a:srgbClr val="505050"/>
                </a:solidFill>
              </a:rPr>
              <a:t>phoneNumber</a:t>
            </a:r>
            <a:r>
              <a:rPr lang="en-US" sz="1904" dirty="0">
                <a:solidFill>
                  <a:srgbClr val="505050"/>
                </a:solidFill>
              </a:rPr>
              <a:t>&gt;916 123-4567&lt;/</a:t>
            </a:r>
            <a:r>
              <a:rPr lang="en-US" sz="1904" dirty="0" err="1">
                <a:solidFill>
                  <a:srgbClr val="505050"/>
                </a:solidFill>
              </a:rPr>
              <a:t>phoneNumber</a:t>
            </a:r>
            <a:r>
              <a:rPr lang="en-US" sz="1904" dirty="0">
                <a:solidFill>
                  <a:srgbClr val="505050"/>
                </a:solidFill>
              </a:rPr>
              <a:t>&gt;</a:t>
            </a:r>
          </a:p>
          <a:p>
            <a:r>
              <a:rPr lang="en-US" sz="1904" dirty="0">
                <a:solidFill>
                  <a:srgbClr val="505050"/>
                </a:solidFill>
              </a:rPr>
              <a:t>  &lt;/</a:t>
            </a:r>
            <a:r>
              <a:rPr lang="en-US" sz="1904" dirty="0" err="1">
                <a:solidFill>
                  <a:srgbClr val="505050"/>
                </a:solidFill>
              </a:rPr>
              <a:t>phoneNumbers</a:t>
            </a:r>
            <a:r>
              <a:rPr lang="en-US" sz="1904" dirty="0">
                <a:solidFill>
                  <a:srgbClr val="505050"/>
                </a:solidFill>
              </a:rPr>
              <a:t>&gt;</a:t>
            </a:r>
          </a:p>
          <a:p>
            <a:r>
              <a:rPr lang="en-US" sz="1904" dirty="0">
                <a:solidFill>
                  <a:srgbClr val="505050"/>
                </a:solidFill>
              </a:rPr>
              <a:t>&lt;/person&gt;</a:t>
            </a:r>
            <a:endParaRPr lang="ru-RU" sz="1904" dirty="0">
              <a:solidFill>
                <a:srgbClr val="505050"/>
              </a:solidFill>
            </a:endParaRPr>
          </a:p>
        </p:txBody>
      </p:sp>
      <p:sp>
        <p:nvSpPr>
          <p:cNvPr id="3" name="Title 2"/>
          <p:cNvSpPr>
            <a:spLocks noGrp="1"/>
          </p:cNvSpPr>
          <p:nvPr>
            <p:ph type="title"/>
          </p:nvPr>
        </p:nvSpPr>
        <p:spPr/>
        <p:txBody>
          <a:bodyPr/>
          <a:lstStyle/>
          <a:p>
            <a:r>
              <a:rPr lang="en-US" dirty="0" smtClean="0"/>
              <a:t>JSON vs. XML</a:t>
            </a:r>
            <a:endParaRPr lang="en-US" dirty="0"/>
          </a:p>
        </p:txBody>
      </p:sp>
    </p:spTree>
    <p:extLst>
      <p:ext uri="{BB962C8B-B14F-4D97-AF65-F5344CB8AC3E}">
        <p14:creationId xmlns:p14="http://schemas.microsoft.com/office/powerpoint/2010/main" val="227559621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8"/>
            <a:ext cx="11479535" cy="5218223"/>
          </a:xfrm>
        </p:spPr>
        <p:txBody>
          <a:bodyPr numCol="1"/>
          <a:lstStyle/>
          <a:p>
            <a:r>
              <a:rPr lang="en-US" sz="3264" dirty="0">
                <a:solidFill>
                  <a:srgbClr val="505050"/>
                </a:solidFill>
              </a:rPr>
              <a:t>Open Data Protocol (OData) - </a:t>
            </a:r>
            <a:r>
              <a:rPr lang="ru-RU" sz="3264" dirty="0" err="1">
                <a:solidFill>
                  <a:srgbClr val="505050"/>
                </a:solidFill>
              </a:rPr>
              <a:t>це</a:t>
            </a:r>
            <a:r>
              <a:rPr lang="ru-RU" sz="3264" dirty="0">
                <a:solidFill>
                  <a:srgbClr val="505050"/>
                </a:solidFill>
              </a:rPr>
              <a:t> </a:t>
            </a:r>
            <a:r>
              <a:rPr lang="ru-RU" sz="3264" dirty="0" err="1">
                <a:solidFill>
                  <a:srgbClr val="505050"/>
                </a:solidFill>
              </a:rPr>
              <a:t>відкритий</a:t>
            </a:r>
            <a:r>
              <a:rPr lang="ru-RU" sz="3264" dirty="0">
                <a:solidFill>
                  <a:srgbClr val="505050"/>
                </a:solidFill>
              </a:rPr>
              <a:t> веб-протокол для </a:t>
            </a:r>
            <a:r>
              <a:rPr lang="ru-RU" sz="3264" dirty="0" err="1">
                <a:solidFill>
                  <a:srgbClr val="505050"/>
                </a:solidFill>
              </a:rPr>
              <a:t>запиту</a:t>
            </a:r>
            <a:r>
              <a:rPr lang="ru-RU" sz="3264" dirty="0">
                <a:solidFill>
                  <a:srgbClr val="505050"/>
                </a:solidFill>
              </a:rPr>
              <a:t> і </a:t>
            </a:r>
            <a:r>
              <a:rPr lang="ru-RU" sz="3264" dirty="0" err="1">
                <a:solidFill>
                  <a:srgbClr val="505050"/>
                </a:solidFill>
              </a:rPr>
              <a:t>оновлення</a:t>
            </a:r>
            <a:r>
              <a:rPr lang="ru-RU" sz="3264" dirty="0">
                <a:solidFill>
                  <a:srgbClr val="505050"/>
                </a:solidFill>
              </a:rPr>
              <a:t> </a:t>
            </a:r>
            <a:r>
              <a:rPr lang="ru-RU" sz="3264" dirty="0" err="1">
                <a:solidFill>
                  <a:srgbClr val="505050"/>
                </a:solidFill>
              </a:rPr>
              <a:t>даних</a:t>
            </a:r>
            <a:r>
              <a:rPr lang="ru-RU" sz="3264" dirty="0">
                <a:solidFill>
                  <a:srgbClr val="505050"/>
                </a:solidFill>
              </a:rPr>
              <a:t>. Протокол </a:t>
            </a:r>
            <a:r>
              <a:rPr lang="ru-RU" sz="3264" dirty="0" err="1">
                <a:solidFill>
                  <a:srgbClr val="505050"/>
                </a:solidFill>
              </a:rPr>
              <a:t>дозволяє</a:t>
            </a:r>
            <a:r>
              <a:rPr lang="ru-RU" sz="3264" dirty="0">
                <a:solidFill>
                  <a:srgbClr val="505050"/>
                </a:solidFill>
              </a:rPr>
              <a:t> </a:t>
            </a:r>
            <a:r>
              <a:rPr lang="ru-RU" sz="3264" dirty="0" err="1">
                <a:solidFill>
                  <a:srgbClr val="505050"/>
                </a:solidFill>
              </a:rPr>
              <a:t>виконувати</a:t>
            </a:r>
            <a:r>
              <a:rPr lang="ru-RU" sz="3264" dirty="0">
                <a:solidFill>
                  <a:srgbClr val="505050"/>
                </a:solidFill>
              </a:rPr>
              <a:t> </a:t>
            </a:r>
            <a:r>
              <a:rPr lang="ru-RU" sz="3264" dirty="0" err="1">
                <a:solidFill>
                  <a:srgbClr val="505050"/>
                </a:solidFill>
              </a:rPr>
              <a:t>операції</a:t>
            </a:r>
            <a:r>
              <a:rPr lang="ru-RU" sz="3264" dirty="0">
                <a:solidFill>
                  <a:srgbClr val="505050"/>
                </a:solidFill>
              </a:rPr>
              <a:t> з ресурсами, </a:t>
            </a:r>
            <a:r>
              <a:rPr lang="ru-RU" sz="3264" dirty="0" err="1">
                <a:solidFill>
                  <a:srgbClr val="505050"/>
                </a:solidFill>
              </a:rPr>
              <a:t>використовуючи</a:t>
            </a:r>
            <a:r>
              <a:rPr lang="ru-RU" sz="3264" dirty="0">
                <a:solidFill>
                  <a:srgbClr val="505050"/>
                </a:solidFill>
              </a:rPr>
              <a:t> </a:t>
            </a:r>
            <a:r>
              <a:rPr lang="ru-RU" sz="3264" dirty="0">
                <a:solidFill>
                  <a:srgbClr val="505050"/>
                </a:solidFill>
              </a:rPr>
              <a:t>в </a:t>
            </a:r>
            <a:r>
              <a:rPr lang="uk-UA" sz="3264" dirty="0">
                <a:solidFill>
                  <a:srgbClr val="505050"/>
                </a:solidFill>
              </a:rPr>
              <a:t>якості </a:t>
            </a:r>
            <a:r>
              <a:rPr lang="ru-RU" sz="3264" dirty="0" err="1">
                <a:solidFill>
                  <a:srgbClr val="505050"/>
                </a:solidFill>
              </a:rPr>
              <a:t>запитів</a:t>
            </a:r>
            <a:r>
              <a:rPr lang="ru-RU" sz="3264" dirty="0">
                <a:solidFill>
                  <a:srgbClr val="505050"/>
                </a:solidFill>
              </a:rPr>
              <a:t> </a:t>
            </a:r>
            <a:r>
              <a:rPr lang="en-US" sz="3264" dirty="0">
                <a:solidFill>
                  <a:srgbClr val="505050"/>
                </a:solidFill>
              </a:rPr>
              <a:t>HTTP-</a:t>
            </a:r>
            <a:r>
              <a:rPr lang="ru-RU" sz="3264" dirty="0" err="1">
                <a:solidFill>
                  <a:srgbClr val="505050"/>
                </a:solidFill>
              </a:rPr>
              <a:t>команди</a:t>
            </a:r>
            <a:r>
              <a:rPr lang="ru-RU" sz="3264" dirty="0">
                <a:solidFill>
                  <a:srgbClr val="505050"/>
                </a:solidFill>
              </a:rPr>
              <a:t>, і </a:t>
            </a:r>
            <a:r>
              <a:rPr lang="ru-RU" sz="3264" dirty="0" err="1">
                <a:solidFill>
                  <a:srgbClr val="505050"/>
                </a:solidFill>
              </a:rPr>
              <a:t>отримувати</a:t>
            </a:r>
            <a:r>
              <a:rPr lang="ru-RU" sz="3264" dirty="0">
                <a:solidFill>
                  <a:srgbClr val="505050"/>
                </a:solidFill>
              </a:rPr>
              <a:t> </a:t>
            </a:r>
            <a:r>
              <a:rPr lang="ru-RU" sz="3264" dirty="0" err="1">
                <a:solidFill>
                  <a:srgbClr val="505050"/>
                </a:solidFill>
              </a:rPr>
              <a:t>відповіді</a:t>
            </a:r>
            <a:r>
              <a:rPr lang="ru-RU" sz="3264" dirty="0">
                <a:solidFill>
                  <a:srgbClr val="505050"/>
                </a:solidFill>
              </a:rPr>
              <a:t> в форматах </a:t>
            </a:r>
            <a:r>
              <a:rPr lang="en-US" sz="3264" dirty="0">
                <a:solidFill>
                  <a:srgbClr val="505050"/>
                </a:solidFill>
              </a:rPr>
              <a:t>XML </a:t>
            </a:r>
            <a:r>
              <a:rPr lang="ru-RU" sz="3264" dirty="0" err="1">
                <a:solidFill>
                  <a:srgbClr val="505050"/>
                </a:solidFill>
              </a:rPr>
              <a:t>або</a:t>
            </a:r>
            <a:r>
              <a:rPr lang="ru-RU" sz="3264" dirty="0">
                <a:solidFill>
                  <a:srgbClr val="505050"/>
                </a:solidFill>
              </a:rPr>
              <a:t> </a:t>
            </a:r>
            <a:r>
              <a:rPr lang="en-US" sz="3264" dirty="0">
                <a:solidFill>
                  <a:srgbClr val="505050"/>
                </a:solidFill>
              </a:rPr>
              <a:t>JSON</a:t>
            </a:r>
            <a:r>
              <a:rPr lang="en-US" sz="3264" dirty="0" smtClean="0">
                <a:solidFill>
                  <a:srgbClr val="505050"/>
                </a:solidFill>
              </a:rPr>
              <a:t>.</a:t>
            </a:r>
            <a:endParaRPr lang="uk-UA" sz="3264" dirty="0">
              <a:solidFill>
                <a:srgbClr val="505050"/>
              </a:solidFill>
            </a:endParaRPr>
          </a:p>
          <a:p>
            <a:r>
              <a:rPr lang="en-US" sz="3264" dirty="0">
                <a:solidFill>
                  <a:srgbClr val="505050"/>
                </a:solidFill>
                <a:hlinkClick r:id="rId2"/>
              </a:rPr>
              <a:t>http://www.odata.org</a:t>
            </a:r>
            <a:r>
              <a:rPr lang="en-US" sz="3264" dirty="0">
                <a:solidFill>
                  <a:srgbClr val="505050"/>
                </a:solidFill>
                <a:hlinkClick r:id="rId2"/>
              </a:rPr>
              <a:t>/</a:t>
            </a:r>
            <a:r>
              <a:rPr lang="uk-UA" sz="3264" dirty="0">
                <a:solidFill>
                  <a:srgbClr val="505050"/>
                </a:solidFill>
              </a:rPr>
              <a:t> </a:t>
            </a:r>
          </a:p>
          <a:p>
            <a:endParaRPr lang="uk-UA" sz="3264" dirty="0">
              <a:solidFill>
                <a:srgbClr val="505050"/>
              </a:solidFill>
            </a:endParaRPr>
          </a:p>
          <a:p>
            <a:r>
              <a:rPr lang="uk-UA" sz="3264" dirty="0">
                <a:solidFill>
                  <a:srgbClr val="505050"/>
                </a:solidFill>
              </a:rPr>
              <a:t>Приклад:</a:t>
            </a:r>
            <a:endParaRPr lang="uk-UA" sz="3264" dirty="0">
              <a:solidFill>
                <a:srgbClr val="505050"/>
              </a:solidFill>
            </a:endParaRPr>
          </a:p>
          <a:p>
            <a:r>
              <a:rPr lang="en-US" sz="3264" dirty="0">
                <a:solidFill>
                  <a:srgbClr val="505050"/>
                </a:solidFill>
                <a:hlinkClick r:id="rId3"/>
              </a:rPr>
              <a:t>http://</a:t>
            </a:r>
            <a:r>
              <a:rPr lang="en-US" sz="3264" dirty="0">
                <a:solidFill>
                  <a:srgbClr val="505050"/>
                </a:solidFill>
                <a:hlinkClick r:id="rId3"/>
              </a:rPr>
              <a:t>api.data.mos.ru/Docs</a:t>
            </a:r>
            <a:r>
              <a:rPr lang="uk-UA" sz="3264" dirty="0">
                <a:solidFill>
                  <a:srgbClr val="505050"/>
                </a:solidFill>
              </a:rPr>
              <a:t> </a:t>
            </a:r>
            <a:endParaRPr lang="ru-RU" sz="3264" dirty="0">
              <a:solidFill>
                <a:srgbClr val="505050"/>
              </a:solidFill>
            </a:endParaRPr>
          </a:p>
        </p:txBody>
      </p:sp>
      <p:sp>
        <p:nvSpPr>
          <p:cNvPr id="3" name="Title 2"/>
          <p:cNvSpPr>
            <a:spLocks noGrp="1"/>
          </p:cNvSpPr>
          <p:nvPr>
            <p:ph type="title"/>
          </p:nvPr>
        </p:nvSpPr>
        <p:spPr/>
        <p:txBody>
          <a:bodyPr/>
          <a:lstStyle/>
          <a:p>
            <a:r>
              <a:rPr lang="en-US" dirty="0" smtClean="0"/>
              <a:t>OData</a:t>
            </a:r>
            <a:endParaRPr lang="en-US" dirty="0"/>
          </a:p>
        </p:txBody>
      </p:sp>
    </p:spTree>
    <p:extLst>
      <p:ext uri="{BB962C8B-B14F-4D97-AF65-F5344CB8AC3E}">
        <p14:creationId xmlns:p14="http://schemas.microsoft.com/office/powerpoint/2010/main" val="262499547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8"/>
            <a:ext cx="11479535" cy="4395049"/>
          </a:xfrm>
        </p:spPr>
        <p:txBody>
          <a:bodyPr/>
          <a:lstStyle/>
          <a:p>
            <a:pPr marL="699465" indent="-699465">
              <a:buFont typeface="+mj-lt"/>
              <a:buAutoNum type="arabicPeriod"/>
            </a:pPr>
            <a:r>
              <a:rPr lang="ru-RU" dirty="0" err="1" smtClean="0"/>
              <a:t>Переможець</a:t>
            </a:r>
            <a:r>
              <a:rPr lang="ru-RU" dirty="0" smtClean="0"/>
              <a:t> </a:t>
            </a:r>
            <a:r>
              <a:rPr lang="uk-UA" dirty="0" smtClean="0"/>
              <a:t>соціального </a:t>
            </a:r>
            <a:r>
              <a:rPr lang="uk-UA" dirty="0" err="1" smtClean="0"/>
              <a:t>хакатону</a:t>
            </a:r>
            <a:r>
              <a:rPr lang="uk-UA" dirty="0" smtClean="0"/>
              <a:t> </a:t>
            </a:r>
            <a:r>
              <a:rPr lang="en-US" dirty="0" err="1" smtClean="0"/>
              <a:t>SocialBoost</a:t>
            </a:r>
            <a:r>
              <a:rPr lang="en-US" dirty="0" smtClean="0"/>
              <a:t> </a:t>
            </a:r>
            <a:r>
              <a:rPr lang="ru-RU" dirty="0" smtClean="0"/>
              <a:t>на </a:t>
            </a:r>
            <a:r>
              <a:rPr lang="ru-RU" dirty="0" err="1" smtClean="0"/>
              <a:t>конференції</a:t>
            </a:r>
            <a:r>
              <a:rPr lang="ru-RU" dirty="0" smtClean="0"/>
              <a:t> </a:t>
            </a:r>
            <a:r>
              <a:rPr lang="en-US" dirty="0" smtClean="0"/>
              <a:t>IDCEE 2015</a:t>
            </a:r>
            <a:r>
              <a:rPr lang="uk-UA" dirty="0"/>
              <a:t>.</a:t>
            </a:r>
            <a:endParaRPr lang="uk-UA" dirty="0" smtClean="0"/>
          </a:p>
          <a:p>
            <a:pPr marL="699465" indent="-699465">
              <a:buFont typeface="+mj-lt"/>
              <a:buAutoNum type="arabicPeriod"/>
            </a:pPr>
            <a:r>
              <a:rPr lang="uk-UA" dirty="0" smtClean="0"/>
              <a:t>Учасник програми </a:t>
            </a:r>
            <a:r>
              <a:rPr lang="en-US" dirty="0" smtClean="0"/>
              <a:t>Microsoft </a:t>
            </a:r>
            <a:r>
              <a:rPr lang="en-US" dirty="0" err="1" smtClean="0"/>
              <a:t>BizSpark</a:t>
            </a:r>
            <a:r>
              <a:rPr lang="en-US" dirty="0" smtClean="0"/>
              <a:t> </a:t>
            </a:r>
            <a:r>
              <a:rPr lang="uk-UA" dirty="0" smtClean="0"/>
              <a:t>для </a:t>
            </a:r>
            <a:r>
              <a:rPr lang="uk-UA" dirty="0" err="1" smtClean="0"/>
              <a:t>стартапів</a:t>
            </a:r>
            <a:r>
              <a:rPr lang="uk-UA" dirty="0" smtClean="0"/>
              <a:t>.</a:t>
            </a:r>
            <a:endParaRPr lang="en-US" dirty="0" smtClean="0"/>
          </a:p>
          <a:p>
            <a:pPr marL="699465" indent="-699465">
              <a:buFont typeface="+mj-lt"/>
              <a:buAutoNum type="arabicPeriod"/>
            </a:pPr>
            <a:r>
              <a:rPr lang="uk-UA" dirty="0" smtClean="0"/>
              <a:t>Переможець конкурсу ГУ</a:t>
            </a:r>
            <a:r>
              <a:rPr lang="ru-RU" dirty="0" smtClean="0"/>
              <a:t>РТ </a:t>
            </a:r>
            <a:r>
              <a:rPr lang="uk-UA" dirty="0" smtClean="0"/>
              <a:t>і </a:t>
            </a:r>
            <a:r>
              <a:rPr lang="en-US" dirty="0" smtClean="0"/>
              <a:t>Microsoft </a:t>
            </a:r>
            <a:r>
              <a:rPr lang="uk-UA" dirty="0" smtClean="0"/>
              <a:t>«</a:t>
            </a:r>
            <a:r>
              <a:rPr lang="ru-RU" dirty="0" err="1" smtClean="0"/>
              <a:t>Використання</a:t>
            </a:r>
            <a:r>
              <a:rPr lang="ru-RU" dirty="0" smtClean="0"/>
              <a:t> </a:t>
            </a:r>
            <a:r>
              <a:rPr lang="ru-RU" dirty="0"/>
              <a:t>ІТ-</a:t>
            </a:r>
            <a:r>
              <a:rPr lang="ru-RU" dirty="0" err="1"/>
              <a:t>інструментів</a:t>
            </a:r>
            <a:r>
              <a:rPr lang="ru-RU" dirty="0"/>
              <a:t> у </a:t>
            </a:r>
            <a:r>
              <a:rPr lang="ru-RU" dirty="0" err="1"/>
              <a:t>діяльності</a:t>
            </a:r>
            <a:r>
              <a:rPr lang="ru-RU" dirty="0"/>
              <a:t> ГО: </a:t>
            </a:r>
            <a:r>
              <a:rPr lang="ru-RU" dirty="0" err="1"/>
              <a:t>рецепти</a:t>
            </a:r>
            <a:r>
              <a:rPr lang="ru-RU" dirty="0"/>
              <a:t> </a:t>
            </a:r>
            <a:r>
              <a:rPr lang="ru-RU" dirty="0" err="1"/>
              <a:t>успіху</a:t>
            </a:r>
            <a:r>
              <a:rPr lang="ru-RU" dirty="0"/>
              <a:t>» для </a:t>
            </a:r>
            <a:r>
              <a:rPr lang="ru-RU" dirty="0" err="1"/>
              <a:t>представників</a:t>
            </a:r>
            <a:r>
              <a:rPr lang="ru-RU" dirty="0"/>
              <a:t> </a:t>
            </a:r>
            <a:r>
              <a:rPr lang="ru-RU" dirty="0" err="1"/>
              <a:t>громадських</a:t>
            </a:r>
            <a:r>
              <a:rPr lang="ru-RU" dirty="0"/>
              <a:t> </a:t>
            </a:r>
            <a:r>
              <a:rPr lang="ru-RU" dirty="0" err="1"/>
              <a:t>організацій</a:t>
            </a:r>
            <a:r>
              <a:rPr lang="ru-RU" dirty="0"/>
              <a:t>, </a:t>
            </a:r>
            <a:r>
              <a:rPr lang="ru-RU" dirty="0" err="1"/>
              <a:t>які</a:t>
            </a:r>
            <a:r>
              <a:rPr lang="ru-RU" dirty="0"/>
              <a:t> </a:t>
            </a:r>
            <a:r>
              <a:rPr lang="ru-RU" dirty="0" err="1"/>
              <a:t>працюють</a:t>
            </a:r>
            <a:r>
              <a:rPr lang="ru-RU" dirty="0"/>
              <a:t> </a:t>
            </a:r>
            <a:r>
              <a:rPr lang="ru-RU" dirty="0" err="1"/>
              <a:t>із</a:t>
            </a:r>
            <a:r>
              <a:rPr lang="ru-RU" dirty="0"/>
              <a:t> </a:t>
            </a:r>
            <a:r>
              <a:rPr lang="ru-RU" dirty="0" err="1"/>
              <a:t>молоддю</a:t>
            </a:r>
            <a:r>
              <a:rPr lang="ru-RU" dirty="0"/>
              <a:t> в </a:t>
            </a:r>
            <a:r>
              <a:rPr lang="ru-RU" dirty="0" err="1"/>
              <a:t>Україні</a:t>
            </a:r>
            <a:r>
              <a:rPr lang="ru-RU" dirty="0"/>
              <a:t>.</a:t>
            </a:r>
            <a:endParaRPr lang="en-US" dirty="0"/>
          </a:p>
        </p:txBody>
      </p:sp>
      <p:sp>
        <p:nvSpPr>
          <p:cNvPr id="3" name="Title 2"/>
          <p:cNvSpPr>
            <a:spLocks noGrp="1"/>
          </p:cNvSpPr>
          <p:nvPr>
            <p:ph type="title"/>
          </p:nvPr>
        </p:nvSpPr>
        <p:spPr/>
        <p:txBody>
          <a:bodyPr/>
          <a:lstStyle/>
          <a:p>
            <a:r>
              <a:rPr lang="uk-UA" dirty="0" smtClean="0"/>
              <a:t>Донор</a:t>
            </a:r>
            <a:r>
              <a:rPr lang="en-US" dirty="0" smtClean="0"/>
              <a:t>UA</a:t>
            </a:r>
            <a:endParaRPr lang="en-US" dirty="0"/>
          </a:p>
        </p:txBody>
      </p:sp>
    </p:spTree>
    <p:extLst>
      <p:ext uri="{BB962C8B-B14F-4D97-AF65-F5344CB8AC3E}">
        <p14:creationId xmlns:p14="http://schemas.microsoft.com/office/powerpoint/2010/main" val="2339350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82" y="0"/>
            <a:ext cx="12434711" cy="7485114"/>
          </a:xfrm>
          <a:prstGeom prst="rect">
            <a:avLst/>
          </a:prstGeom>
        </p:spPr>
      </p:pic>
      <p:pic>
        <p:nvPicPr>
          <p:cNvPr id="7" name="Picture 6"/>
          <p:cNvPicPr>
            <a:picLocks noChangeAspect="1"/>
          </p:cNvPicPr>
          <p:nvPr/>
        </p:nvPicPr>
        <p:blipFill>
          <a:blip r:embed="rId3"/>
          <a:stretch>
            <a:fillRect/>
          </a:stretch>
        </p:blipFill>
        <p:spPr>
          <a:xfrm>
            <a:off x="882" y="270967"/>
            <a:ext cx="12435679" cy="7485696"/>
          </a:xfrm>
          <a:prstGeom prst="rect">
            <a:avLst/>
          </a:prstGeom>
        </p:spPr>
      </p:pic>
      <p:pic>
        <p:nvPicPr>
          <p:cNvPr id="9" name="Picture 8"/>
          <p:cNvPicPr>
            <a:picLocks noChangeAspect="1"/>
          </p:cNvPicPr>
          <p:nvPr/>
        </p:nvPicPr>
        <p:blipFill>
          <a:blip r:embed="rId4"/>
          <a:stretch>
            <a:fillRect/>
          </a:stretch>
        </p:blipFill>
        <p:spPr>
          <a:xfrm>
            <a:off x="882" y="541935"/>
            <a:ext cx="12435679" cy="7485696"/>
          </a:xfrm>
          <a:prstGeom prst="rect">
            <a:avLst/>
          </a:prstGeom>
        </p:spPr>
      </p:pic>
      <p:pic>
        <p:nvPicPr>
          <p:cNvPr id="10" name="Picture 9"/>
          <p:cNvPicPr>
            <a:picLocks noChangeAspect="1"/>
          </p:cNvPicPr>
          <p:nvPr/>
        </p:nvPicPr>
        <p:blipFill>
          <a:blip r:embed="rId5"/>
          <a:stretch>
            <a:fillRect/>
          </a:stretch>
        </p:blipFill>
        <p:spPr>
          <a:xfrm>
            <a:off x="882" y="812902"/>
            <a:ext cx="12435679" cy="7485696"/>
          </a:xfrm>
          <a:prstGeom prst="rect">
            <a:avLst/>
          </a:prstGeom>
        </p:spPr>
      </p:pic>
    </p:spTree>
    <p:extLst>
      <p:ext uri="{BB962C8B-B14F-4D97-AF65-F5344CB8AC3E}">
        <p14:creationId xmlns:p14="http://schemas.microsoft.com/office/powerpoint/2010/main" val="826990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6" y="1328238"/>
            <a:ext cx="11555369" cy="5590185"/>
          </a:xfrm>
        </p:spPr>
        <p:txBody>
          <a:bodyPr/>
          <a:lstStyle/>
          <a:p>
            <a:pPr marL="699465" indent="-699465">
              <a:buFont typeface="+mj-lt"/>
              <a:buAutoNum type="arabicPeriod"/>
            </a:pPr>
            <a:r>
              <a:rPr lang="uk-UA" sz="3128" dirty="0"/>
              <a:t>Тісний зв’язок з </a:t>
            </a:r>
            <a:r>
              <a:rPr lang="uk-UA" sz="3128" dirty="0" err="1"/>
              <a:t>офлайном</a:t>
            </a:r>
            <a:r>
              <a:rPr lang="uk-UA" sz="3128" dirty="0"/>
              <a:t>.</a:t>
            </a:r>
          </a:p>
          <a:p>
            <a:pPr marL="699465" indent="-699465">
              <a:buFont typeface="+mj-lt"/>
              <a:buAutoNum type="arabicPeriod"/>
            </a:pPr>
            <a:r>
              <a:rPr lang="uk-UA" sz="3128" dirty="0"/>
              <a:t>Соціальний проект не можливий без спілкування з органами влади і знання предметної області.</a:t>
            </a:r>
          </a:p>
          <a:p>
            <a:pPr marL="699465" indent="-699465">
              <a:buFont typeface="+mj-lt"/>
              <a:buAutoNum type="arabicPeriod"/>
            </a:pPr>
            <a:r>
              <a:rPr lang="uk-UA" sz="3128" dirty="0"/>
              <a:t>Екосистема соціальних проектів та рівень взаємодії з урядовими організаціями знаходиться на початковому рівні, тому не сподівайтесь на стрімкий старт</a:t>
            </a:r>
            <a:r>
              <a:rPr lang="uk-UA" sz="3128" dirty="0"/>
              <a:t>.</a:t>
            </a:r>
            <a:endParaRPr lang="uk-UA" sz="3128" dirty="0"/>
          </a:p>
          <a:p>
            <a:pPr marL="699465" indent="-699465">
              <a:buFont typeface="+mj-lt"/>
              <a:buAutoNum type="arabicPeriod"/>
            </a:pPr>
            <a:r>
              <a:rPr lang="uk-UA" sz="3128" dirty="0"/>
              <a:t>Соціальний проект </a:t>
            </a:r>
            <a:r>
              <a:rPr lang="ru-RU" sz="3128" dirty="0" err="1"/>
              <a:t>важко</a:t>
            </a:r>
            <a:r>
              <a:rPr lang="ru-RU" sz="3128" dirty="0"/>
              <a:t> </a:t>
            </a:r>
            <a:r>
              <a:rPr lang="uk-UA" sz="3128" dirty="0" err="1"/>
              <a:t>монетизувати</a:t>
            </a:r>
            <a:r>
              <a:rPr lang="uk-UA" sz="3128" dirty="0"/>
              <a:t>.</a:t>
            </a:r>
          </a:p>
          <a:p>
            <a:pPr marL="699465" indent="-699465">
              <a:buFont typeface="+mj-lt"/>
              <a:buAutoNum type="arabicPeriod"/>
            </a:pPr>
            <a:r>
              <a:rPr lang="uk-UA" sz="3128" dirty="0"/>
              <a:t>Волонтери – важлива складова соціальних проектів, проте основна команда повинен складатись з професіоналів.</a:t>
            </a:r>
          </a:p>
          <a:p>
            <a:pPr marL="699465" indent="-699465">
              <a:buFont typeface="+mj-lt"/>
              <a:buAutoNum type="arabicPeriod"/>
            </a:pPr>
            <a:r>
              <a:rPr lang="uk-UA" sz="3128" dirty="0"/>
              <a:t>Основа соціального проекту – дані. </a:t>
            </a:r>
            <a:endParaRPr lang="uk-UA" sz="3128" dirty="0"/>
          </a:p>
        </p:txBody>
      </p:sp>
      <p:sp>
        <p:nvSpPr>
          <p:cNvPr id="3" name="Title 2"/>
          <p:cNvSpPr>
            <a:spLocks noGrp="1"/>
          </p:cNvSpPr>
          <p:nvPr>
            <p:ph type="title"/>
          </p:nvPr>
        </p:nvSpPr>
        <p:spPr/>
        <p:txBody>
          <a:bodyPr/>
          <a:lstStyle/>
          <a:p>
            <a:r>
              <a:rPr lang="uk-UA" dirty="0" smtClean="0"/>
              <a:t>Донор</a:t>
            </a:r>
            <a:r>
              <a:rPr lang="en-US" dirty="0" smtClean="0"/>
              <a:t>UA</a:t>
            </a:r>
            <a:endParaRPr lang="en-US" dirty="0"/>
          </a:p>
        </p:txBody>
      </p:sp>
    </p:spTree>
    <p:extLst>
      <p:ext uri="{BB962C8B-B14F-4D97-AF65-F5344CB8AC3E}">
        <p14:creationId xmlns:p14="http://schemas.microsoft.com/office/powerpoint/2010/main" val="380531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err="1" smtClean="0"/>
              <a:t>Укра</a:t>
            </a:r>
            <a:r>
              <a:rPr lang="uk-UA" dirty="0" smtClean="0"/>
              <a:t>ї</a:t>
            </a:r>
            <a:r>
              <a:rPr lang="ru-RU" dirty="0" err="1" smtClean="0"/>
              <a:t>нський</a:t>
            </a:r>
            <a:r>
              <a:rPr lang="ru-RU" dirty="0" smtClean="0"/>
              <a:t> </a:t>
            </a:r>
            <a:r>
              <a:rPr lang="ru-RU" dirty="0" err="1" smtClean="0"/>
              <a:t>досвід</a:t>
            </a:r>
            <a:endParaRPr lang="en-US" dirty="0"/>
          </a:p>
        </p:txBody>
      </p:sp>
      <p:sp>
        <p:nvSpPr>
          <p:cNvPr id="2" name="Text Placeholder 1"/>
          <p:cNvSpPr>
            <a:spLocks noGrp="1"/>
          </p:cNvSpPr>
          <p:nvPr>
            <p:ph type="body" sz="quarter" idx="10"/>
          </p:nvPr>
        </p:nvSpPr>
        <p:spPr>
          <a:xfrm>
            <a:off x="366215" y="2133223"/>
            <a:ext cx="7783215" cy="4653582"/>
          </a:xfrm>
        </p:spPr>
        <p:txBody>
          <a:bodyPr/>
          <a:lstStyle/>
          <a:p>
            <a:endParaRPr lang="uk-UA" sz="2400" dirty="0" smtClean="0"/>
          </a:p>
          <a:p>
            <a:endParaRPr lang="uk-UA" sz="2400" dirty="0"/>
          </a:p>
          <a:p>
            <a:endParaRPr lang="uk-UA" sz="2400" dirty="0" smtClean="0"/>
          </a:p>
          <a:p>
            <a:endParaRPr lang="uk-UA" sz="2400" dirty="0"/>
          </a:p>
          <a:p>
            <a:endParaRPr lang="uk-UA" sz="2400" dirty="0" smtClean="0"/>
          </a:p>
          <a:p>
            <a:endParaRPr lang="uk-UA" sz="2400" dirty="0"/>
          </a:p>
          <a:p>
            <a:endParaRPr lang="uk-UA" sz="2400" dirty="0" smtClean="0"/>
          </a:p>
          <a:p>
            <a:endParaRPr lang="uk-UA" sz="2400" dirty="0"/>
          </a:p>
          <a:p>
            <a:endParaRPr lang="uk-UA" sz="2400" dirty="0" smtClean="0"/>
          </a:p>
          <a:p>
            <a:r>
              <a:rPr lang="en-US" sz="2400" dirty="0" smtClean="0">
                <a:hlinkClick r:id="rId2"/>
              </a:rPr>
              <a:t>http</a:t>
            </a:r>
            <a:r>
              <a:rPr lang="en-US" sz="2400" dirty="0">
                <a:hlinkClick r:id="rId2"/>
              </a:rPr>
              <a:t>://inspired.com.ua/news/best-ukrainian-cities-2015</a:t>
            </a:r>
            <a:r>
              <a:rPr lang="en-US" sz="2400" dirty="0" smtClean="0">
                <a:hlinkClick r:id="rId2"/>
              </a:rPr>
              <a:t>/</a:t>
            </a:r>
            <a:r>
              <a:rPr lang="uk-UA" sz="2400" dirty="0" smtClean="0"/>
              <a:t> </a:t>
            </a:r>
            <a:endParaRPr lang="en-US" sz="2400" dirty="0"/>
          </a:p>
        </p:txBody>
      </p:sp>
      <p:pic>
        <p:nvPicPr>
          <p:cNvPr id="2050" name="Picture 2" descr="cities-201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363662"/>
            <a:ext cx="6096000" cy="40671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e207f1cc0d63920f4c59973f96fbc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8037" y="13833"/>
            <a:ext cx="3510071" cy="6948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955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238" y="1439863"/>
            <a:ext cx="11658602" cy="4724400"/>
          </a:xfrm>
        </p:spPr>
        <p:txBody>
          <a:bodyPr/>
          <a:lstStyle/>
          <a:p>
            <a:pPr marL="514350" indent="-514350">
              <a:buFont typeface="+mj-lt"/>
              <a:buAutoNum type="arabicPeriod"/>
            </a:pPr>
            <a:r>
              <a:rPr lang="uk-UA" sz="3200" dirty="0" smtClean="0"/>
              <a:t>Що таке </a:t>
            </a:r>
            <a:r>
              <a:rPr lang="en-US" sz="3200" dirty="0" smtClean="0"/>
              <a:t>Smart City</a:t>
            </a:r>
            <a:r>
              <a:rPr lang="uk-UA" sz="3200" dirty="0" smtClean="0"/>
              <a:t>.</a:t>
            </a:r>
          </a:p>
          <a:p>
            <a:pPr marL="514350" indent="-514350">
              <a:buFont typeface="+mj-lt"/>
              <a:buAutoNum type="arabicPeriod"/>
            </a:pPr>
            <a:r>
              <a:rPr lang="uk-UA" sz="3200" dirty="0" smtClean="0"/>
              <a:t>«Найрозумніші» місті.</a:t>
            </a:r>
            <a:endParaRPr lang="en-US" sz="3200" dirty="0" smtClean="0"/>
          </a:p>
          <a:p>
            <a:pPr marL="514350" indent="-514350">
              <a:buFont typeface="+mj-lt"/>
              <a:buAutoNum type="arabicPeriod"/>
            </a:pPr>
            <a:r>
              <a:rPr lang="ru-RU" sz="3200" dirty="0" smtClean="0"/>
              <a:t>В</a:t>
            </a:r>
            <a:r>
              <a:rPr lang="uk-UA" sz="3200" dirty="0" smtClean="0"/>
              <a:t>і</a:t>
            </a:r>
            <a:r>
              <a:rPr lang="ru-RU" sz="3200" dirty="0" err="1" smtClean="0"/>
              <a:t>дкрит</a:t>
            </a:r>
            <a:r>
              <a:rPr lang="uk-UA" sz="3200" dirty="0" smtClean="0"/>
              <a:t>і</a:t>
            </a:r>
            <a:r>
              <a:rPr lang="ru-RU" sz="3200" dirty="0" smtClean="0"/>
              <a:t> </a:t>
            </a:r>
            <a:r>
              <a:rPr lang="ru-RU" sz="3200" dirty="0" err="1" smtClean="0"/>
              <a:t>дані</a:t>
            </a:r>
            <a:r>
              <a:rPr lang="ru-RU" sz="3200" dirty="0" smtClean="0"/>
              <a:t> та </a:t>
            </a:r>
            <a:r>
              <a:rPr lang="en-US" sz="3200" dirty="0" smtClean="0"/>
              <a:t>API.</a:t>
            </a:r>
            <a:endParaRPr lang="uk-UA" sz="3200" dirty="0" smtClean="0"/>
          </a:p>
          <a:p>
            <a:pPr marL="514350" indent="-514350">
              <a:buFont typeface="+mj-lt"/>
              <a:buAutoNum type="arabicPeriod"/>
            </a:pPr>
            <a:r>
              <a:rPr lang="uk-UA" sz="3200" dirty="0" smtClean="0"/>
              <a:t>Розробка соціальних сервісів на прикладі Донор</a:t>
            </a:r>
            <a:r>
              <a:rPr lang="en-US" sz="3200" dirty="0" smtClean="0"/>
              <a:t>UA.</a:t>
            </a:r>
          </a:p>
          <a:p>
            <a:pPr marL="514350" indent="-514350">
              <a:buFont typeface="+mj-lt"/>
              <a:buAutoNum type="arabicPeriod"/>
            </a:pPr>
            <a:r>
              <a:rPr lang="ru-RU" sz="3200" dirty="0" err="1" smtClean="0"/>
              <a:t>Український</a:t>
            </a:r>
            <a:r>
              <a:rPr lang="ru-RU" sz="3200" dirty="0" smtClean="0"/>
              <a:t> </a:t>
            </a:r>
            <a:r>
              <a:rPr lang="ru-RU" sz="3200" dirty="0" err="1"/>
              <a:t>досвід</a:t>
            </a:r>
            <a:r>
              <a:rPr lang="ru-RU" sz="3200" dirty="0" smtClean="0"/>
              <a:t>.</a:t>
            </a:r>
            <a:endParaRPr lang="en-US" sz="3200" dirty="0" smtClean="0"/>
          </a:p>
          <a:p>
            <a:pPr marL="514350" indent="-514350">
              <a:buFont typeface="+mj-lt"/>
              <a:buAutoNum type="arabicPeriod"/>
            </a:pPr>
            <a:r>
              <a:rPr lang="en-US" sz="3200" dirty="0" smtClean="0"/>
              <a:t>Kyiv Smart City.</a:t>
            </a:r>
            <a:endParaRPr lang="ru-RU" sz="3200" dirty="0" smtClean="0"/>
          </a:p>
        </p:txBody>
      </p:sp>
      <p:sp>
        <p:nvSpPr>
          <p:cNvPr id="4" name="Title 3"/>
          <p:cNvSpPr>
            <a:spLocks noGrp="1"/>
          </p:cNvSpPr>
          <p:nvPr>
            <p:ph type="title"/>
          </p:nvPr>
        </p:nvSpPr>
        <p:spPr/>
        <p:txBody>
          <a:bodyPr/>
          <a:lstStyle/>
          <a:p>
            <a:r>
              <a:rPr lang="uk-UA" dirty="0" smtClean="0">
                <a:gradFill>
                  <a:gsLst>
                    <a:gs pos="0">
                      <a:schemeClr val="accent4"/>
                    </a:gs>
                    <a:gs pos="100000">
                      <a:schemeClr val="accent4"/>
                    </a:gs>
                  </a:gsLst>
                  <a:lin ang="5400000" scaled="0"/>
                </a:gradFill>
              </a:rPr>
              <a:t>План</a:t>
            </a:r>
            <a:endParaRPr lang="en-US" dirty="0"/>
          </a:p>
        </p:txBody>
      </p:sp>
    </p:spTree>
    <p:extLst>
      <p:ext uri="{BB962C8B-B14F-4D97-AF65-F5344CB8AC3E}">
        <p14:creationId xmlns:p14="http://schemas.microsoft.com/office/powerpoint/2010/main" val="19573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6" y="1328238"/>
            <a:ext cx="11555369" cy="3953646"/>
          </a:xfrm>
        </p:spPr>
        <p:txBody>
          <a:bodyPr/>
          <a:lstStyle/>
          <a:p>
            <a:pPr marL="699465" indent="-699465">
              <a:buFont typeface="+mj-lt"/>
              <a:buAutoNum type="arabicPeriod"/>
            </a:pPr>
            <a:r>
              <a:rPr lang="uk-UA" sz="3128" dirty="0" smtClean="0"/>
              <a:t>Вінниця</a:t>
            </a:r>
            <a:br>
              <a:rPr lang="uk-UA" sz="3128" dirty="0" smtClean="0"/>
            </a:br>
            <a:r>
              <a:rPr lang="en-US" sz="3128" dirty="0">
                <a:hlinkClick r:id="rId2"/>
              </a:rPr>
              <a:t>https://</a:t>
            </a:r>
            <a:r>
              <a:rPr lang="en-US" sz="3128" dirty="0" smtClean="0">
                <a:hlinkClick r:id="rId2"/>
              </a:rPr>
              <a:t>www.youtube.com/watch?v=8tQwWmu4Ngc</a:t>
            </a:r>
            <a:r>
              <a:rPr lang="uk-UA" sz="3128" dirty="0" smtClean="0"/>
              <a:t> </a:t>
            </a:r>
          </a:p>
          <a:p>
            <a:pPr marL="699465" indent="-699465">
              <a:buFont typeface="+mj-lt"/>
              <a:buAutoNum type="arabicPeriod"/>
            </a:pPr>
            <a:r>
              <a:rPr lang="uk-UA" sz="3128" dirty="0" smtClean="0"/>
              <a:t>Львів</a:t>
            </a:r>
            <a:br>
              <a:rPr lang="uk-UA" sz="3128" dirty="0" smtClean="0"/>
            </a:br>
            <a:r>
              <a:rPr lang="en-US" sz="3128" dirty="0">
                <a:hlinkClick r:id="rId3"/>
              </a:rPr>
              <a:t>http://</a:t>
            </a:r>
            <a:r>
              <a:rPr lang="en-US" sz="3128" dirty="0" smtClean="0">
                <a:hlinkClick r:id="rId3"/>
              </a:rPr>
              <a:t>ua.interfax.com.ua/news/general/272219.html</a:t>
            </a:r>
            <a:r>
              <a:rPr lang="uk-UA" sz="3128" dirty="0" smtClean="0"/>
              <a:t> </a:t>
            </a:r>
          </a:p>
          <a:p>
            <a:pPr marL="699465" indent="-699465">
              <a:buFont typeface="+mj-lt"/>
              <a:buAutoNum type="arabicPeriod"/>
            </a:pPr>
            <a:r>
              <a:rPr lang="uk-UA" sz="3128" dirty="0" smtClean="0"/>
              <a:t>Київ</a:t>
            </a:r>
            <a:br>
              <a:rPr lang="uk-UA" sz="3128" dirty="0" smtClean="0"/>
            </a:br>
            <a:r>
              <a:rPr lang="en-US" sz="3128" dirty="0">
                <a:hlinkClick r:id="rId4"/>
              </a:rPr>
              <a:t>http://www.smart.kievcity.gov.ua/</a:t>
            </a:r>
            <a:r>
              <a:rPr lang="en-US" sz="3128" dirty="0"/>
              <a:t> </a:t>
            </a:r>
            <a:endParaRPr lang="uk-UA" sz="3128" dirty="0"/>
          </a:p>
          <a:p>
            <a:endParaRPr lang="uk-UA" sz="3128" dirty="0"/>
          </a:p>
        </p:txBody>
      </p:sp>
      <p:sp>
        <p:nvSpPr>
          <p:cNvPr id="3" name="Title 2"/>
          <p:cNvSpPr>
            <a:spLocks noGrp="1"/>
          </p:cNvSpPr>
          <p:nvPr>
            <p:ph type="title"/>
          </p:nvPr>
        </p:nvSpPr>
        <p:spPr/>
        <p:txBody>
          <a:bodyPr/>
          <a:lstStyle/>
          <a:p>
            <a:r>
              <a:rPr lang="ru-RU" dirty="0" err="1" smtClean="0"/>
              <a:t>Укра</a:t>
            </a:r>
            <a:r>
              <a:rPr lang="uk-UA" dirty="0" smtClean="0"/>
              <a:t>ї</a:t>
            </a:r>
            <a:r>
              <a:rPr lang="ru-RU" dirty="0" err="1" smtClean="0"/>
              <a:t>нський</a:t>
            </a:r>
            <a:r>
              <a:rPr lang="ru-RU" dirty="0" smtClean="0"/>
              <a:t> </a:t>
            </a:r>
            <a:r>
              <a:rPr lang="ru-RU" dirty="0" err="1" smtClean="0"/>
              <a:t>досвід</a:t>
            </a:r>
            <a:endParaRPr lang="en-US" dirty="0"/>
          </a:p>
        </p:txBody>
      </p:sp>
    </p:spTree>
    <p:extLst>
      <p:ext uri="{BB962C8B-B14F-4D97-AF65-F5344CB8AC3E}">
        <p14:creationId xmlns:p14="http://schemas.microsoft.com/office/powerpoint/2010/main" val="217249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Kyiv Smart City</a:t>
            </a:r>
            <a:endParaRPr lang="en-US" dirty="0"/>
          </a:p>
        </p:txBody>
      </p:sp>
      <p:pic>
        <p:nvPicPr>
          <p:cNvPr id="2" name="Picture 1"/>
          <p:cNvPicPr>
            <a:picLocks noChangeAspect="1"/>
          </p:cNvPicPr>
          <p:nvPr/>
        </p:nvPicPr>
        <p:blipFill>
          <a:blip r:embed="rId2"/>
          <a:stretch>
            <a:fillRect/>
          </a:stretch>
        </p:blipFill>
        <p:spPr>
          <a:xfrm>
            <a:off x="1036637" y="1516062"/>
            <a:ext cx="10068013" cy="4769691"/>
          </a:xfrm>
          <a:prstGeom prst="rect">
            <a:avLst/>
          </a:prstGeom>
        </p:spPr>
      </p:pic>
    </p:spTree>
    <p:extLst>
      <p:ext uri="{BB962C8B-B14F-4D97-AF65-F5344CB8AC3E}">
        <p14:creationId xmlns:p14="http://schemas.microsoft.com/office/powerpoint/2010/main" val="244962808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Rectangle 2"/>
          <p:cNvSpPr/>
          <p:nvPr/>
        </p:nvSpPr>
        <p:spPr>
          <a:xfrm>
            <a:off x="4313237" y="2470210"/>
            <a:ext cx="7543800" cy="2062103"/>
          </a:xfrm>
          <a:prstGeom prst="rect">
            <a:avLst/>
          </a:prstGeom>
        </p:spPr>
        <p:txBody>
          <a:bodyPr wrap="square">
            <a:spAutoFit/>
          </a:bodyPr>
          <a:lstStyle/>
          <a:p>
            <a:r>
              <a:rPr lang="en-US" sz="3200" dirty="0" smtClean="0">
                <a:solidFill>
                  <a:srgbClr val="FFFFFF"/>
                </a:solidFill>
              </a:rPr>
              <a:t>@</a:t>
            </a:r>
            <a:r>
              <a:rPr lang="en-US" sz="3200" dirty="0" err="1">
                <a:solidFill>
                  <a:srgbClr val="FFFFFF"/>
                </a:solidFill>
              </a:rPr>
              <a:t>msugvnua</a:t>
            </a:r>
            <a:endParaRPr lang="en-US" sz="3200" dirty="0">
              <a:solidFill>
                <a:srgbClr val="FFFFFF"/>
              </a:solidFill>
            </a:endParaRPr>
          </a:p>
          <a:p>
            <a:r>
              <a:rPr lang="en-US" sz="3200" dirty="0">
                <a:solidFill>
                  <a:srgbClr val="FFFFFF"/>
                </a:solidFill>
                <a:hlinkClick r:id="rId2"/>
              </a:rPr>
              <a:t>Alex.Krakovetskiy@devrain.com</a:t>
            </a:r>
            <a:r>
              <a:rPr lang="en-US" sz="3200" dirty="0">
                <a:solidFill>
                  <a:srgbClr val="FFFFFF"/>
                </a:solidFill>
              </a:rPr>
              <a:t> </a:t>
            </a:r>
          </a:p>
          <a:p>
            <a:endParaRPr lang="en-US" sz="3200" dirty="0" smtClean="0">
              <a:solidFill>
                <a:srgbClr val="FFFFFF"/>
              </a:solidFill>
            </a:endParaRPr>
          </a:p>
          <a:p>
            <a:r>
              <a:rPr lang="en-US" sz="3200" dirty="0" smtClean="0">
                <a:solidFill>
                  <a:srgbClr val="FFFFFF"/>
                </a:solidFill>
                <a:hlinkClick r:id="rId3"/>
              </a:rPr>
              <a:t>http://devrain.com</a:t>
            </a:r>
            <a:r>
              <a:rPr lang="en-US" sz="3200" dirty="0" smtClean="0">
                <a:solidFill>
                  <a:srgbClr val="FFFFFF"/>
                </a:solidFill>
              </a:rPr>
              <a:t> </a:t>
            </a:r>
          </a:p>
        </p:txBody>
      </p:sp>
    </p:spTree>
    <p:extLst>
      <p:ext uri="{BB962C8B-B14F-4D97-AF65-F5344CB8AC3E}">
        <p14:creationId xmlns:p14="http://schemas.microsoft.com/office/powerpoint/2010/main" val="127045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84436" y="1439863"/>
            <a:ext cx="9677403" cy="4724400"/>
          </a:xfrm>
        </p:spPr>
        <p:txBody>
          <a:bodyPr/>
          <a:lstStyle/>
          <a:p>
            <a:r>
              <a:rPr lang="en-US" sz="3200" b="1" i="1" dirty="0" smtClean="0"/>
              <a:t>“</a:t>
            </a:r>
            <a:r>
              <a:rPr lang="uk-UA" sz="3200" b="1" i="1" dirty="0" smtClean="0"/>
              <a:t>Розумне </a:t>
            </a:r>
            <a:r>
              <a:rPr lang="uk-UA" sz="3200" b="1" i="1" dirty="0"/>
              <a:t>місто використовує цифрові технології або </a:t>
            </a:r>
            <a:r>
              <a:rPr lang="uk-UA" sz="3200" b="1" i="1" dirty="0" smtClean="0"/>
              <a:t>інформаційн</a:t>
            </a:r>
            <a:r>
              <a:rPr lang="uk-UA" sz="3200" b="1" i="1" dirty="0"/>
              <a:t>і</a:t>
            </a:r>
            <a:r>
              <a:rPr lang="uk-UA" sz="3200" b="1" i="1" dirty="0" smtClean="0"/>
              <a:t> </a:t>
            </a:r>
            <a:r>
              <a:rPr lang="uk-UA" sz="3200" b="1" i="1" dirty="0"/>
              <a:t>і </a:t>
            </a:r>
            <a:r>
              <a:rPr lang="uk-UA" sz="3200" b="1" i="1" dirty="0" smtClean="0"/>
              <a:t>комунікаційні </a:t>
            </a:r>
            <a:r>
              <a:rPr lang="uk-UA" sz="3200" b="1" i="1" dirty="0"/>
              <a:t>технологій (ІКТ) для підвищення якості та продуктивності міських служб, </a:t>
            </a:r>
            <a:r>
              <a:rPr lang="uk-UA" sz="3200" b="1" i="1" dirty="0" smtClean="0"/>
              <a:t>зниження витрат </a:t>
            </a:r>
            <a:r>
              <a:rPr lang="uk-UA" sz="3200" b="1" i="1" dirty="0"/>
              <a:t>і споживання </a:t>
            </a:r>
            <a:r>
              <a:rPr lang="uk-UA" sz="3200" b="1" i="1" dirty="0" smtClean="0"/>
              <a:t>ресурсів та більш ефективної і активної взаємодії зі </a:t>
            </a:r>
            <a:r>
              <a:rPr lang="uk-UA" sz="3200" b="1" i="1" dirty="0"/>
              <a:t>своїми громадянами. </a:t>
            </a:r>
            <a:r>
              <a:rPr lang="uk-UA" sz="3200" b="1" i="1" dirty="0" smtClean="0"/>
              <a:t>Сектори «розумного міста» включають </a:t>
            </a:r>
            <a:r>
              <a:rPr lang="uk-UA" sz="3200" b="1" i="1" dirty="0"/>
              <a:t>в себе державні послуги, транспорт і управління трафіком, </a:t>
            </a:r>
            <a:r>
              <a:rPr lang="uk-UA" sz="3200" b="1" i="1" dirty="0" smtClean="0"/>
              <a:t>енергетику, охорону </a:t>
            </a:r>
            <a:r>
              <a:rPr lang="uk-UA" sz="3200" b="1" i="1" dirty="0"/>
              <a:t>здоров'я, </a:t>
            </a:r>
            <a:r>
              <a:rPr lang="uk-UA" sz="3200" b="1" i="1" dirty="0" smtClean="0"/>
              <a:t>управління водними ресурсами та відходами.</a:t>
            </a:r>
            <a:r>
              <a:rPr lang="en-US" sz="3200" b="1" i="1" dirty="0" smtClean="0"/>
              <a:t>”</a:t>
            </a:r>
            <a:endParaRPr lang="ru-RU" sz="3200" b="1" i="1" dirty="0" smtClean="0"/>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Smart City</a:t>
            </a:r>
            <a:endParaRPr lang="en-US" dirty="0"/>
          </a:p>
        </p:txBody>
      </p:sp>
    </p:spTree>
    <p:extLst>
      <p:ext uri="{BB962C8B-B14F-4D97-AF65-F5344CB8AC3E}">
        <p14:creationId xmlns:p14="http://schemas.microsoft.com/office/powerpoint/2010/main" val="356264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84436" y="1439863"/>
            <a:ext cx="9677403" cy="4724400"/>
          </a:xfrm>
        </p:spPr>
        <p:txBody>
          <a:bodyPr/>
          <a:lstStyle/>
          <a:p>
            <a:r>
              <a:rPr lang="en-US" sz="4000" b="1" i="1" dirty="0" smtClean="0"/>
              <a:t>Smart City</a:t>
            </a:r>
            <a:r>
              <a:rPr lang="uk-UA" sz="4000" b="1" i="1" dirty="0" smtClean="0"/>
              <a:t>,</a:t>
            </a:r>
            <a:r>
              <a:rPr lang="en-US" sz="4000" b="1" i="1" dirty="0" smtClean="0"/>
              <a:t> </a:t>
            </a:r>
            <a:r>
              <a:rPr lang="ru-RU" sz="4000" b="1" i="1" dirty="0" smtClean="0"/>
              <a:t>в першу </a:t>
            </a:r>
            <a:r>
              <a:rPr lang="ru-RU" sz="4000" b="1" i="1" dirty="0" err="1" smtClean="0"/>
              <a:t>чергу</a:t>
            </a:r>
            <a:r>
              <a:rPr lang="ru-RU" sz="4000" b="1" i="1" dirty="0" smtClean="0"/>
              <a:t>, </a:t>
            </a:r>
            <a:r>
              <a:rPr lang="ru-RU" sz="4000" b="1" i="1" dirty="0" err="1" smtClean="0"/>
              <a:t>це</a:t>
            </a:r>
            <a:r>
              <a:rPr lang="ru-RU" sz="4000" b="1" i="1" dirty="0" smtClean="0"/>
              <a:t> </a:t>
            </a:r>
            <a:r>
              <a:rPr lang="ru-RU" sz="4000" b="1" i="1" dirty="0" err="1" smtClean="0"/>
              <a:t>атоматизація</a:t>
            </a:r>
            <a:r>
              <a:rPr lang="ru-RU" sz="4000" b="1" i="1" dirty="0" smtClean="0"/>
              <a:t> </a:t>
            </a:r>
            <a:r>
              <a:rPr lang="ru-RU" sz="4000" b="1" i="1" dirty="0" err="1" smtClean="0"/>
              <a:t>процес</a:t>
            </a:r>
            <a:r>
              <a:rPr lang="uk-UA" sz="4000" b="1" i="1" dirty="0" err="1" smtClean="0"/>
              <a:t>ів</a:t>
            </a:r>
            <a:r>
              <a:rPr lang="uk-UA" sz="4000" b="1" i="1" dirty="0" smtClean="0"/>
              <a:t> і інтеграція всіх систем міста в єдине ціле.</a:t>
            </a:r>
            <a:endParaRPr lang="ru-RU" sz="4000" b="1" i="1" dirty="0" smtClean="0"/>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Smart City</a:t>
            </a:r>
            <a:endParaRPr lang="en-US" dirty="0"/>
          </a:p>
        </p:txBody>
      </p:sp>
    </p:spTree>
    <p:extLst>
      <p:ext uri="{BB962C8B-B14F-4D97-AF65-F5344CB8AC3E}">
        <p14:creationId xmlns:p14="http://schemas.microsoft.com/office/powerpoint/2010/main" val="102933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uk-UA" dirty="0" smtClean="0">
                <a:gradFill>
                  <a:gsLst>
                    <a:gs pos="0">
                      <a:schemeClr val="accent4"/>
                    </a:gs>
                    <a:gs pos="100000">
                      <a:schemeClr val="accent4"/>
                    </a:gs>
                  </a:gsLst>
                  <a:lin ang="5400000" scaled="0"/>
                </a:gradFill>
              </a:rPr>
              <a:t>Швеція</a:t>
            </a:r>
            <a:endParaRPr lang="en-US" dirty="0"/>
          </a:p>
        </p:txBody>
      </p:sp>
      <p:sp>
        <p:nvSpPr>
          <p:cNvPr id="5" name="Text Placeholder 1"/>
          <p:cNvSpPr>
            <a:spLocks noGrp="1"/>
          </p:cNvSpPr>
          <p:nvPr>
            <p:ph type="body" sz="quarter" idx="10"/>
          </p:nvPr>
        </p:nvSpPr>
        <p:spPr>
          <a:xfrm>
            <a:off x="503238" y="1439863"/>
            <a:ext cx="4343399" cy="4724400"/>
          </a:xfrm>
        </p:spPr>
        <p:txBody>
          <a:bodyPr/>
          <a:lstStyle/>
          <a:p>
            <a:r>
              <a:rPr lang="uk-UA" sz="3200" dirty="0" smtClean="0"/>
              <a:t>Донори отримують </a:t>
            </a:r>
            <a:r>
              <a:rPr lang="uk-UA" sz="3200" dirty="0" err="1" smtClean="0"/>
              <a:t>смс</a:t>
            </a:r>
            <a:r>
              <a:rPr lang="uk-UA" sz="3200" dirty="0" smtClean="0"/>
              <a:t> повідомлення кожен раз, як їх кров використовується для реципієнта</a:t>
            </a:r>
            <a:endParaRPr lang="uk-UA" sz="3200" b="1" i="1" dirty="0"/>
          </a:p>
          <a:p>
            <a:r>
              <a:rPr lang="en-US" sz="3200" b="1" i="1" dirty="0">
                <a:hlinkClick r:id="rId2"/>
              </a:rPr>
              <a:t>http://</a:t>
            </a:r>
            <a:r>
              <a:rPr lang="en-US" sz="3200" b="1" i="1" dirty="0" smtClean="0">
                <a:hlinkClick r:id="rId2"/>
              </a:rPr>
              <a:t>www.sciencealert.com/blood-donors-in-sweden-get-a-text-message-whenever-they-save-a-life</a:t>
            </a:r>
            <a:r>
              <a:rPr lang="uk-UA" sz="3200" b="1" i="1" dirty="0" smtClean="0"/>
              <a:t> </a:t>
            </a:r>
            <a:endParaRPr lang="ru-RU" sz="3200" b="1" i="1" dirty="0" smtClean="0"/>
          </a:p>
        </p:txBody>
      </p:sp>
      <p:pic>
        <p:nvPicPr>
          <p:cNvPr id="1026" name="Picture 2" descr="http://files5.adme.ru/files/news/part_96/960810/17570060-R3L8T8D-650-CG-znxYXIAAhOv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437" y="1058862"/>
            <a:ext cx="6191250" cy="463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58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8936" y="1439862"/>
            <a:ext cx="11658602" cy="4724400"/>
          </a:xfrm>
        </p:spPr>
        <p:txBody>
          <a:bodyPr/>
          <a:lstStyle/>
          <a:p>
            <a:r>
              <a:rPr lang="en-US" sz="3200" b="1" i="1" dirty="0" smtClean="0">
                <a:hlinkClick r:id="rId2"/>
              </a:rPr>
              <a:t>http</a:t>
            </a:r>
            <a:r>
              <a:rPr lang="en-US" sz="3200" b="1" i="1" dirty="0">
                <a:hlinkClick r:id="rId2"/>
              </a:rPr>
              <a:t>://</a:t>
            </a:r>
            <a:r>
              <a:rPr lang="en-US" sz="3200" b="1" i="1" dirty="0" smtClean="0">
                <a:hlinkClick r:id="rId2"/>
              </a:rPr>
              <a:t>www.fastcoexist.com/1679127/the-top-10-smart-cities-on-the-planet</a:t>
            </a:r>
            <a:r>
              <a:rPr lang="en-US" sz="3200" b="1" i="1" dirty="0" smtClean="0"/>
              <a:t> </a:t>
            </a:r>
            <a:r>
              <a:rPr lang="en-US" sz="3200" i="1" dirty="0" smtClean="0"/>
              <a:t>(</a:t>
            </a:r>
            <a:r>
              <a:rPr lang="ru-RU" sz="3200" b="1" i="1" dirty="0" err="1"/>
              <a:t>Відень</a:t>
            </a:r>
            <a:r>
              <a:rPr lang="ru-RU" sz="3200" b="1" i="1" dirty="0"/>
              <a:t>, Торонто, Париж, Нью-Йорк, Лондон, </a:t>
            </a:r>
            <a:r>
              <a:rPr lang="ru-RU" sz="3200" b="1" i="1" dirty="0" err="1"/>
              <a:t>Токіо</a:t>
            </a:r>
            <a:r>
              <a:rPr lang="ru-RU" sz="3200" b="1" i="1" dirty="0"/>
              <a:t>, </a:t>
            </a:r>
            <a:r>
              <a:rPr lang="ru-RU" sz="3200" b="1" i="1" dirty="0" err="1"/>
              <a:t>Берлін</a:t>
            </a:r>
            <a:r>
              <a:rPr lang="ru-RU" sz="3200" b="1" i="1" dirty="0"/>
              <a:t>, Копенгаген, Гонконг, </a:t>
            </a:r>
            <a:r>
              <a:rPr lang="ru-RU" sz="3200" b="1" i="1" dirty="0" smtClean="0"/>
              <a:t>Барселона</a:t>
            </a:r>
            <a:r>
              <a:rPr lang="en-US" sz="3200" b="1" i="1" dirty="0" smtClean="0"/>
              <a:t>)</a:t>
            </a:r>
          </a:p>
          <a:p>
            <a:endParaRPr lang="ru-RU" sz="3200" b="1" i="1" dirty="0" smtClean="0"/>
          </a:p>
          <a:p>
            <a:r>
              <a:rPr lang="en-US" sz="3200" b="1" i="1" dirty="0">
                <a:hlinkClick r:id="rId3"/>
              </a:rPr>
              <a:t>http://</a:t>
            </a:r>
            <a:r>
              <a:rPr lang="en-US" sz="3200" b="1" i="1" dirty="0" smtClean="0">
                <a:hlinkClick r:id="rId3"/>
              </a:rPr>
              <a:t>www.smartcityexpo.com/awards-2014</a:t>
            </a:r>
            <a:r>
              <a:rPr lang="ru-RU" sz="3200" b="1" i="1" dirty="0" smtClean="0"/>
              <a:t> (</a:t>
            </a:r>
            <a:r>
              <a:rPr lang="en-US" sz="3200" b="1" i="1" dirty="0"/>
              <a:t>Tel Aviv, Copenhagen, </a:t>
            </a:r>
            <a:r>
              <a:rPr lang="en-US" sz="3200" b="1" i="1" dirty="0" err="1" smtClean="0"/>
              <a:t>Mobicure</a:t>
            </a:r>
            <a:r>
              <a:rPr lang="en-US" sz="3200" b="1" i="1" dirty="0" smtClean="0"/>
              <a:t> (Nigeria))</a:t>
            </a:r>
          </a:p>
          <a:p>
            <a:endParaRPr lang="en-US" sz="3200" b="1" i="1" dirty="0"/>
          </a:p>
          <a:p>
            <a:endParaRPr lang="ru-RU" sz="3200" b="1" i="1" dirty="0" smtClean="0"/>
          </a:p>
        </p:txBody>
      </p:sp>
      <p:sp>
        <p:nvSpPr>
          <p:cNvPr id="4" name="Title 3"/>
          <p:cNvSpPr>
            <a:spLocks noGrp="1"/>
          </p:cNvSpPr>
          <p:nvPr>
            <p:ph type="title"/>
          </p:nvPr>
        </p:nvSpPr>
        <p:spPr/>
        <p:txBody>
          <a:bodyPr/>
          <a:lstStyle/>
          <a:p>
            <a:r>
              <a:rPr lang="ru-RU" dirty="0" smtClean="0">
                <a:gradFill>
                  <a:gsLst>
                    <a:gs pos="0">
                      <a:schemeClr val="accent4"/>
                    </a:gs>
                    <a:gs pos="100000">
                      <a:schemeClr val="accent4"/>
                    </a:gs>
                  </a:gsLst>
                  <a:lin ang="5400000" scaled="0"/>
                </a:gradFill>
              </a:rPr>
              <a:t>Рейтинг м</a:t>
            </a:r>
            <a:r>
              <a:rPr lang="uk-UA" dirty="0" err="1" smtClean="0">
                <a:gradFill>
                  <a:gsLst>
                    <a:gs pos="0">
                      <a:schemeClr val="accent4"/>
                    </a:gs>
                    <a:gs pos="100000">
                      <a:schemeClr val="accent4"/>
                    </a:gs>
                  </a:gsLst>
                  <a:lin ang="5400000" scaled="0"/>
                </a:gradFill>
              </a:rPr>
              <a:t>іст</a:t>
            </a:r>
            <a:endParaRPr lang="en-US" dirty="0"/>
          </a:p>
        </p:txBody>
      </p:sp>
    </p:spTree>
    <p:extLst>
      <p:ext uri="{BB962C8B-B14F-4D97-AF65-F5344CB8AC3E}">
        <p14:creationId xmlns:p14="http://schemas.microsoft.com/office/powerpoint/2010/main" val="20593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Нью Йорк</a:t>
            </a:r>
            <a:endParaRPr lang="en-US" dirty="0">
              <a:solidFill>
                <a:schemeClr val="bg1">
                  <a:lumMod val="50000"/>
                  <a:lumOff val="50000"/>
                </a:schemeClr>
              </a:solidFill>
            </a:endParaRPr>
          </a:p>
        </p:txBody>
      </p:sp>
      <p:sp>
        <p:nvSpPr>
          <p:cNvPr id="7" name="TextBox 6"/>
          <p:cNvSpPr txBox="1"/>
          <p:nvPr/>
        </p:nvSpPr>
        <p:spPr>
          <a:xfrm>
            <a:off x="350837" y="1439862"/>
            <a:ext cx="3733800" cy="1015663"/>
          </a:xfrm>
          <a:prstGeom prst="rect">
            <a:avLst/>
          </a:prstGeom>
          <a:noFill/>
        </p:spPr>
        <p:txBody>
          <a:bodyPr wrap="square" rtlCol="0">
            <a:spAutoFit/>
          </a:bodyPr>
          <a:lstStyle/>
          <a:p>
            <a:endParaRPr lang="ru-RU" sz="2000" dirty="0">
              <a:latin typeface="+mj-lt"/>
            </a:endParaRPr>
          </a:p>
          <a:p>
            <a:r>
              <a:rPr lang="en-US" sz="2000" dirty="0">
                <a:hlinkClick r:id="rId2"/>
              </a:rPr>
              <a:t>http://</a:t>
            </a:r>
            <a:r>
              <a:rPr lang="en-US" sz="2000" dirty="0" smtClean="0">
                <a:hlinkClick r:id="rId2"/>
              </a:rPr>
              <a:t>www1.nyc.gov/connect/applications.page</a:t>
            </a:r>
            <a:r>
              <a:rPr lang="en-US" sz="2000" dirty="0" smtClean="0"/>
              <a:t> </a:t>
            </a:r>
            <a:endParaRPr lang="en-US" sz="2000" dirty="0" smtClean="0">
              <a:latin typeface="+mj-lt"/>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037" y="220662"/>
            <a:ext cx="5772150" cy="6592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3228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Москва</a:t>
            </a:r>
            <a:endParaRPr lang="en-US" dirty="0">
              <a:solidFill>
                <a:schemeClr val="bg1">
                  <a:lumMod val="50000"/>
                  <a:lumOff val="50000"/>
                </a:schemeClr>
              </a:solidFill>
            </a:endParaRPr>
          </a:p>
        </p:txBody>
      </p:sp>
      <p:sp>
        <p:nvSpPr>
          <p:cNvPr id="7" name="TextBox 6"/>
          <p:cNvSpPr txBox="1"/>
          <p:nvPr/>
        </p:nvSpPr>
        <p:spPr>
          <a:xfrm>
            <a:off x="350837" y="1439862"/>
            <a:ext cx="11506200" cy="5355312"/>
          </a:xfrm>
          <a:prstGeom prst="rect">
            <a:avLst/>
          </a:prstGeom>
          <a:noFill/>
        </p:spPr>
        <p:txBody>
          <a:bodyPr wrap="square" rtlCol="0">
            <a:spAutoFit/>
          </a:bodyPr>
          <a:lstStyle/>
          <a:p>
            <a:pPr marL="342900" indent="-342900">
              <a:buFont typeface="+mj-lt"/>
              <a:buAutoNum type="arabicPeriod"/>
            </a:pPr>
            <a:endParaRPr lang="ru-RU" b="1" dirty="0" smtClean="0"/>
          </a:p>
          <a:p>
            <a:pPr marL="342900" indent="-342900">
              <a:buFont typeface="+mj-lt"/>
              <a:buAutoNum type="arabicPeriod"/>
            </a:pPr>
            <a:r>
              <a:rPr lang="ru-RU" b="1" dirty="0" smtClean="0"/>
              <a:t>Транспорт </a:t>
            </a:r>
            <a:r>
              <a:rPr lang="ru-RU" b="1" dirty="0"/>
              <a:t>Москвы. </a:t>
            </a:r>
            <a:r>
              <a:rPr lang="ru-RU" dirty="0"/>
              <a:t>Отправка бесплатных сообщений владельцам автомобилей, интерактивная карта, проверка наложенных штрафов ГИБДД г. Москвы и фактов эвакуации автомобиля, справочная информация для автолюбителей и пешеходов.</a:t>
            </a:r>
          </a:p>
          <a:p>
            <a:pPr marL="342900" indent="-342900">
              <a:buFont typeface="+mj-lt"/>
              <a:buAutoNum type="arabicPeriod"/>
            </a:pPr>
            <a:r>
              <a:rPr lang="ru-RU" b="1" dirty="0"/>
              <a:t>Мобильная приемная. </a:t>
            </a:r>
            <a:r>
              <a:rPr lang="ru-RU" dirty="0"/>
              <a:t>14 типовых и ряд сезонных обращений (не вывезенный мусор, гололед во дворе, ямы на дорогах и прочее), все сообщения рассматриваются в течение 8 рабочих дней. Отслеживание статуса сообщения.</a:t>
            </a:r>
          </a:p>
          <a:p>
            <a:pPr marL="342900" indent="-342900">
              <a:buFont typeface="+mj-lt"/>
              <a:buAutoNum type="arabicPeriod"/>
            </a:pPr>
            <a:r>
              <a:rPr lang="ru-RU" b="1" dirty="0" err="1"/>
              <a:t>Госуслуги</a:t>
            </a:r>
            <a:r>
              <a:rPr lang="ru-RU" b="1" dirty="0"/>
              <a:t> Москвы. </a:t>
            </a:r>
            <a:r>
              <a:rPr lang="ru-RU" dirty="0"/>
              <a:t>Интерактивная карта объектов городской инфраструктуры.</a:t>
            </a:r>
          </a:p>
          <a:p>
            <a:pPr marL="342900" indent="-342900">
              <a:buFont typeface="+mj-lt"/>
              <a:buAutoNum type="arabicPeriod"/>
            </a:pPr>
            <a:r>
              <a:rPr lang="ru-RU" b="1" dirty="0"/>
              <a:t>Парковки Москвы.</a:t>
            </a:r>
            <a:r>
              <a:rPr lang="ru-RU" dirty="0"/>
              <a:t> Поиск парковок, интерактивная карта, управление парковкой.</a:t>
            </a:r>
          </a:p>
          <a:p>
            <a:pPr marL="342900" indent="-342900">
              <a:buFont typeface="+mj-lt"/>
              <a:buAutoNum type="arabicPeriod"/>
            </a:pPr>
            <a:r>
              <a:rPr lang="ru-RU" b="1" dirty="0"/>
              <a:t>ЖКХ Москвы. </a:t>
            </a:r>
            <a:r>
              <a:rPr lang="ru-RU" dirty="0"/>
              <a:t>Сведения об оплате коммунальных услуг, планы по отключению горячей воды, ввод показаний счетчиков водоснабжения, интерактивная карта.</a:t>
            </a:r>
          </a:p>
          <a:p>
            <a:pPr marL="342900" indent="-342900">
              <a:buFont typeface="+mj-lt"/>
              <a:buAutoNum type="arabicPeriod"/>
            </a:pPr>
            <a:r>
              <a:rPr lang="ru-RU" b="1" dirty="0"/>
              <a:t>Мобильный туристический портал Москвы.</a:t>
            </a:r>
            <a:r>
              <a:rPr lang="ru-RU" dirty="0"/>
              <a:t> Интересные места, маршруты и события Москвы, интерактивная карта с указанием городских объектов и каталогом мест по интересам, справочная и контактная информация по отелям Москвы, афиша самых интересных событий и краткое описание экскурсионных маршрутов.</a:t>
            </a:r>
          </a:p>
          <a:p>
            <a:pPr marL="342900" indent="-342900">
              <a:buFont typeface="+mj-lt"/>
              <a:buAutoNum type="arabicPeriod"/>
            </a:pPr>
            <a:r>
              <a:rPr lang="ru-RU" b="1" dirty="0"/>
              <a:t>Узнай Москву.</a:t>
            </a:r>
            <a:r>
              <a:rPr lang="ru-RU" dirty="0"/>
              <a:t> Интерактивная карта с указанием интересных городских объектов, справочная информация, исторические дома города.</a:t>
            </a:r>
          </a:p>
          <a:p>
            <a:pPr marL="342900" indent="-342900">
              <a:buFont typeface="+mj-lt"/>
              <a:buAutoNum type="arabicPeriod"/>
            </a:pPr>
            <a:endParaRPr lang="ru-RU" dirty="0" smtClean="0"/>
          </a:p>
          <a:p>
            <a:r>
              <a:rPr lang="en-US" dirty="0" smtClean="0">
                <a:hlinkClick r:id="rId2"/>
              </a:rPr>
              <a:t>http</a:t>
            </a:r>
            <a:r>
              <a:rPr lang="en-US" dirty="0">
                <a:hlinkClick r:id="rId2"/>
              </a:rPr>
              <a:t>://dit.mos.ru/apps/</a:t>
            </a:r>
            <a:endParaRPr lang="en-US" dirty="0" smtClean="0">
              <a:latin typeface="+mj-lt"/>
            </a:endParaRPr>
          </a:p>
        </p:txBody>
      </p:sp>
      <p:pic>
        <p:nvPicPr>
          <p:cNvPr id="4098" name="Picture 2" descr="http://dit.mos.ru/apps/web/css/img/big_transpo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3022" y="128817"/>
            <a:ext cx="1208504" cy="131104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dit.mos.ru/apps/web/css/img/big_mpg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8762" y="128817"/>
            <a:ext cx="1209075" cy="13110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dit.mos.ru/apps/web/css/img/big_mp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8409" y="137444"/>
            <a:ext cx="1207828" cy="130241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dit.mos.ru/apps/web/css/img/big_jk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283" y="137444"/>
            <a:ext cx="1208354" cy="130241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dit.mos.ru/apps/web/css/img/big_mt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1359" y="137445"/>
            <a:ext cx="1201678" cy="130241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dit.mos.ru/apps/web/upload/icons/icon_UM_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3501" y="150697"/>
            <a:ext cx="1181736" cy="128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4445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Астана</a:t>
            </a:r>
            <a:endParaRPr lang="en-US" dirty="0">
              <a:solidFill>
                <a:schemeClr val="bg1">
                  <a:lumMod val="50000"/>
                  <a:lumOff val="50000"/>
                </a:schemeClr>
              </a:solidFill>
            </a:endParaRPr>
          </a:p>
        </p:txBody>
      </p:sp>
      <p:pic>
        <p:nvPicPr>
          <p:cNvPr id="5122" name="Picture 2" descr="al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237" y="1087763"/>
            <a:ext cx="7620000" cy="51054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0837" y="1439862"/>
            <a:ext cx="3733800" cy="4401205"/>
          </a:xfrm>
          <a:prstGeom prst="rect">
            <a:avLst/>
          </a:prstGeom>
          <a:noFill/>
        </p:spPr>
        <p:txBody>
          <a:bodyPr wrap="square" rtlCol="0">
            <a:spAutoFit/>
          </a:bodyPr>
          <a:lstStyle/>
          <a:p>
            <a:r>
              <a:rPr lang="ru-RU" sz="2000" dirty="0"/>
              <a:t>Проект «</a:t>
            </a:r>
            <a:r>
              <a:rPr lang="ru-RU" sz="2000" dirty="0" err="1"/>
              <a:t>Smart</a:t>
            </a:r>
            <a:r>
              <a:rPr lang="ru-RU" sz="2000" dirty="0"/>
              <a:t> </a:t>
            </a:r>
            <a:r>
              <a:rPr lang="ru-RU" sz="2000" dirty="0" err="1"/>
              <a:t>Astana</a:t>
            </a:r>
            <a:r>
              <a:rPr lang="ru-RU" sz="2000" dirty="0"/>
              <a:t>» направлен на комплексную модернизацию инфраструктуры Астаны и позволит создать более комфортные условия горожанам для работы и отдыха. Его концепция основана на взаимодействии 6 характеристик: умные люди, умная экономика, мобильный доступ, умная окружающая среда, умный </a:t>
            </a:r>
            <a:r>
              <a:rPr lang="ru-RU" sz="2000" dirty="0" err="1"/>
              <a:t>акимат</a:t>
            </a:r>
            <a:r>
              <a:rPr lang="ru-RU" sz="2000" dirty="0"/>
              <a:t>, умная жилищная среда.</a:t>
            </a:r>
            <a:endParaRPr lang="en-US" sz="2000" dirty="0" smtClean="0">
              <a:latin typeface="+mj-lt"/>
            </a:endParaRPr>
          </a:p>
        </p:txBody>
      </p:sp>
    </p:spTree>
    <p:extLst>
      <p:ext uri="{BB962C8B-B14F-4D97-AF65-F5344CB8AC3E}">
        <p14:creationId xmlns:p14="http://schemas.microsoft.com/office/powerpoint/2010/main" val="772581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1_5-30405_Build_Template_16x9_DarkBlue_Color_Background">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3_5-30405_Build_Template_16x9_Red_Color_Background">
  <a:themeElements>
    <a:clrScheme name="Build-Red">
      <a:dk1>
        <a:srgbClr val="000000"/>
      </a:dk1>
      <a:lt1>
        <a:srgbClr val="FFFFFF"/>
      </a:lt1>
      <a:dk2>
        <a:srgbClr val="E34A28"/>
      </a:dk2>
      <a:lt2>
        <a:srgbClr val="FFFFFF"/>
      </a:lt2>
      <a:accent1>
        <a:srgbClr val="00BCF2"/>
      </a:accent1>
      <a:accent2>
        <a:srgbClr val="9B4F96"/>
      </a:accent2>
      <a:accent3>
        <a:srgbClr val="00D8CC"/>
      </a:accent3>
      <a:accent4>
        <a:srgbClr val="00188F"/>
      </a:accent4>
      <a:accent5>
        <a:srgbClr val="7FBA00"/>
      </a:accent5>
      <a:accent6>
        <a:srgbClr val="FF8C00"/>
      </a:accent6>
      <a:hlink>
        <a:srgbClr val="FFFFFF"/>
      </a:hlink>
      <a:folHlink>
        <a:srgbClr val="FFFFF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4.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e0a86041a56020ff4ea211664d8cb510">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5e835464bd230cacb7fe8686bec35256"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3005e9c6-5dbe-483c-971d-51ba052e9268"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sspId="e385fb40-52d4-4fae-9c5b-3e8ff8a5878e" ma:termSetId="769410c5-f612-414c-bc8d-14eb300b4117"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2012-11-02T07:00:00+00:00</Event_x0020_End_x0020_Date>
    <Event_x0020_Start_x0020_Date xmlns="2295e2e7-0eeb-498e-8716-217bb2ee6ee3">2012-10-29T07:00:00+00:00</Event_x0020_Start_x0020_Date>
    <MS_x0020_Speaker xmlns="2295e2e7-0eeb-498e-8716-217bb2ee6ee3">
      <UserInfo>
        <DisplayName/>
        <AccountId xsi:nil="true"/>
        <AccountType/>
      </UserInfo>
    </MS_x0020_Speaker>
    <External_x0020_Speaker xmlns="2295e2e7-0eeb-498e-8716-217bb2ee6ee3"> Stefan Wick</External_x0020_Speaker>
    <Session_x0020_Code xmlns="2295e2e7-0eeb-498e-8716-217bb2ee6ee3">3-045</Session_x0020_Code>
    <ProductTaxHTField0 xmlns="2295e2e7-0eeb-498e-8716-217bb2ee6ee3">
      <Terms xmlns="http://schemas.microsoft.com/office/infopath/2007/PartnerControls"/>
    </ProductTaxHTField0>
    <Presentation_x0020_Date xmlns="2295e2e7-0eeb-498e-8716-217bb2ee6ee3">2012-10-31T00:00:00-07:00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Redmond</TermName>
          <TermId xmlns="http://schemas.microsoft.com/office/infopath/2007/PartnerControls">c18f3657-b811-49ee-9b08-ce77b3e7702b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Event_x0020_VenueTaxHTField0>
    <TaxCatchAll xmlns="230e9df3-be65-4c73-a93b-d1236ebd677e">
      <Value>309</Value>
      <Value>308</Value>
      <Value>605</Value>
    </TaxCatchAll>
    <AudienceTaxHTField0 xmlns="8b529f77-48ab-4581-b468-93f09345b8aa">
      <Terms xmlns="http://schemas.microsoft.com/office/infopath/2007/PartnerControls"/>
    </Audienc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F4C29F-EB88-4408-9B4D-7E65470C0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infopath/2007/PartnerControls"/>
    <ds:schemaRef ds:uri="http://www.w3.org/XML/1998/namespace"/>
    <ds:schemaRef ds:uri="230e9df3-be65-4c73-a93b-d1236ebd677e"/>
    <ds:schemaRef ds:uri="http://purl.org/dc/terms/"/>
    <ds:schemaRef ds:uri="http://schemas.microsoft.com/office/2006/documentManagement/types"/>
    <ds:schemaRef ds:uri="http://purl.org/dc/dcmitype/"/>
    <ds:schemaRef ds:uri="2295e2e7-0eeb-498e-8716-217bb2ee6ee3"/>
    <ds:schemaRef ds:uri="http://schemas.openxmlformats.org/package/2006/metadata/core-properties"/>
    <ds:schemaRef ds:uri="8b529f77-48ab-4581-b468-93f09345b8a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Build_Template_16x9</Template>
  <TotalTime>2500</TotalTime>
  <Words>766</Words>
  <Application>Microsoft Office PowerPoint</Application>
  <PresentationFormat>Custom</PresentationFormat>
  <Paragraphs>131</Paragraphs>
  <Slides>22</Slides>
  <Notes>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22</vt:i4>
      </vt:variant>
    </vt:vector>
  </HeadingPairs>
  <TitlesOfParts>
    <vt:vector size="34" baseType="lpstr">
      <vt:lpstr>ＭＳ Ｐゴシック</vt:lpstr>
      <vt:lpstr>Arial</vt:lpstr>
      <vt:lpstr>Avenir LT Pro 45 Book</vt:lpstr>
      <vt:lpstr>Calibri</vt:lpstr>
      <vt:lpstr>Consolas</vt:lpstr>
      <vt:lpstr>Segoe UI</vt:lpstr>
      <vt:lpstr>Segoe UI Light</vt:lpstr>
      <vt:lpstr>1_5-30405_Build_Template_16x9_DarkBlue_Color_Background</vt:lpstr>
      <vt:lpstr>4_5-30405_Build_Template_16x9_White_Background</vt:lpstr>
      <vt:lpstr>3_5-30405_Build_Template_16x9_Red_Color_Background</vt:lpstr>
      <vt:lpstr>2_5-30405_Build_Template_16x9_LightBlue_Color_Background</vt:lpstr>
      <vt:lpstr>Build_Template_16x9 (2)</vt:lpstr>
      <vt:lpstr>Розробка соціальних сервісів та проектів для «розумного міста»</vt:lpstr>
      <vt:lpstr>План</vt:lpstr>
      <vt:lpstr>Smart City</vt:lpstr>
      <vt:lpstr>Smart City</vt:lpstr>
      <vt:lpstr>Швеція</vt:lpstr>
      <vt:lpstr>Рейтинг міст</vt:lpstr>
      <vt:lpstr>Нью Йорк</vt:lpstr>
      <vt:lpstr>Москва</vt:lpstr>
      <vt:lpstr>Астана</vt:lpstr>
      <vt:lpstr>Израиль</vt:lpstr>
      <vt:lpstr>Відкриті дані</vt:lpstr>
      <vt:lpstr>Відкриті дані</vt:lpstr>
      <vt:lpstr>Формати</vt:lpstr>
      <vt:lpstr>JSON vs. XML</vt:lpstr>
      <vt:lpstr>OData</vt:lpstr>
      <vt:lpstr>ДонорUA</vt:lpstr>
      <vt:lpstr>PowerPoint Presentation</vt:lpstr>
      <vt:lpstr>ДонорUA</vt:lpstr>
      <vt:lpstr>Український досвід</vt:lpstr>
      <vt:lpstr>Український досвід</vt:lpstr>
      <vt:lpstr>Kyiv Smart City</vt:lpstr>
      <vt:lpstr>Q&amp;A</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WP8 Critical Developer Practices for Delivering Outstanding Apps</dc:title>
  <dc:subject>Build 2012</dc:subject>
  <dc:creator>Shows</dc:creator>
  <cp:keywords>Build 2012</cp:keywords>
  <dc:description>Template: Mitchell Derrey, Silver Fox Productions
Formatting: 
Date: October 29th - November 2nd, 2012
Location: MSCC, Redmond, WA
Audience Type: Internal</dc:description>
  <cp:lastModifiedBy>Oleksandr Krakovetskiy</cp:lastModifiedBy>
  <cp:revision>238</cp:revision>
  <dcterms:created xsi:type="dcterms:W3CDTF">2012-10-31T19:28:25Z</dcterms:created>
  <dcterms:modified xsi:type="dcterms:W3CDTF">2015-06-24T18:39:07Z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ies>
</file>